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8"/>
  </p:notesMasterIdLst>
  <p:sldIdLst>
    <p:sldId id="306" r:id="rId5"/>
    <p:sldId id="307" r:id="rId6"/>
    <p:sldId id="308" r:id="rId7"/>
    <p:sldId id="271" r:id="rId8"/>
    <p:sldId id="298" r:id="rId9"/>
    <p:sldId id="296" r:id="rId10"/>
    <p:sldId id="295" r:id="rId11"/>
    <p:sldId id="302" r:id="rId12"/>
    <p:sldId id="292" r:id="rId13"/>
    <p:sldId id="291" r:id="rId14"/>
    <p:sldId id="288" r:id="rId15"/>
    <p:sldId id="287" r:id="rId16"/>
    <p:sldId id="300" r:id="rId17"/>
    <p:sldId id="282" r:id="rId18"/>
    <p:sldId id="283" r:id="rId19"/>
    <p:sldId id="266" r:id="rId20"/>
    <p:sldId id="269" r:id="rId21"/>
    <p:sldId id="272" r:id="rId22"/>
    <p:sldId id="289" r:id="rId23"/>
    <p:sldId id="284" r:id="rId24"/>
    <p:sldId id="285" r:id="rId25"/>
    <p:sldId id="267" r:id="rId26"/>
    <p:sldId id="276" r:id="rId27"/>
    <p:sldId id="301" r:id="rId28"/>
    <p:sldId id="299" r:id="rId29"/>
    <p:sldId id="279" r:id="rId30"/>
    <p:sldId id="278" r:id="rId31"/>
    <p:sldId id="280" r:id="rId32"/>
    <p:sldId id="281" r:id="rId33"/>
    <p:sldId id="268" r:id="rId34"/>
    <p:sldId id="277" r:id="rId35"/>
    <p:sldId id="297" r:id="rId36"/>
    <p:sldId id="2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9F434-7FC4-1810-890C-2D2D643CC2B6}" v="56" dt="2025-04-10T22:16:59.013"/>
    <p1510:client id="{1A17D973-84B6-41E7-8330-642C7C6272A5}" v="78" dt="2025-04-10T14:50:23.237"/>
    <p1510:client id="{20D8EBA6-8A7B-3067-3595-8D3CD6FD0A45}" v="123" dt="2025-04-10T22:13:02.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4053E-061D-B44F-81DF-A2FD94E89FE4}" type="datetimeFigureOut">
              <a:rPr lang="en-US" smtClean="0"/>
              <a:t>4/11/25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3C54E-030C-E844-B4A2-233137113514}" type="slidenum">
              <a:rPr lang="en-US" smtClean="0"/>
              <a:t>‹#›</a:t>
            </a:fld>
            <a:endParaRPr lang="en-US"/>
          </a:p>
        </p:txBody>
      </p:sp>
    </p:spTree>
    <p:extLst>
      <p:ext uri="{BB962C8B-B14F-4D97-AF65-F5344CB8AC3E}">
        <p14:creationId xmlns:p14="http://schemas.microsoft.com/office/powerpoint/2010/main" val="305463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a:t>LinkedIn version</a:t>
            </a:r>
          </a:p>
          <a:p>
            <a:pPr marL="228600" indent="-228600">
              <a:buAutoNum type="arabicParenR"/>
            </a:pPr>
            <a:endParaRPr lang="en-US"/>
          </a:p>
          <a:p>
            <a:pPr marL="228600" indent="-228600">
              <a:buAutoNum type="arabicParenR"/>
            </a:pPr>
            <a:endParaRPr lang="en-US"/>
          </a:p>
          <a:p>
            <a:pPr marL="228600" indent="-228600">
              <a:buAutoNum type="arabicParenR"/>
            </a:pPr>
            <a:endParaRPr lang="en-US"/>
          </a:p>
        </p:txBody>
      </p:sp>
      <p:sp>
        <p:nvSpPr>
          <p:cNvPr id="4" name="Slide Number Placeholder 3"/>
          <p:cNvSpPr>
            <a:spLocks noGrp="1"/>
          </p:cNvSpPr>
          <p:nvPr>
            <p:ph type="sldNum" sz="quarter" idx="5"/>
          </p:nvPr>
        </p:nvSpPr>
        <p:spPr/>
        <p:txBody>
          <a:bodyPr/>
          <a:lstStyle/>
          <a:p>
            <a:fld id="{A5A07A0B-184F-6A43-A04A-52F4820603CE}" type="slidenum">
              <a:rPr lang="en-US" smtClean="0"/>
              <a:t>17</a:t>
            </a:fld>
            <a:endParaRPr lang="en-US"/>
          </a:p>
        </p:txBody>
      </p:sp>
    </p:spTree>
    <p:extLst>
      <p:ext uri="{BB962C8B-B14F-4D97-AF65-F5344CB8AC3E}">
        <p14:creationId xmlns:p14="http://schemas.microsoft.com/office/powerpoint/2010/main" val="91365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8387-9842-22E7-4205-B4852E1300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C57529-3A17-3A25-593B-05ACB7474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686632-7DF7-EAC6-CE10-242D2BE015C9}"/>
              </a:ext>
            </a:extLst>
          </p:cNvPr>
          <p:cNvSpPr>
            <a:spLocks noGrp="1"/>
          </p:cNvSpPr>
          <p:nvPr>
            <p:ph type="dt" sz="half" idx="10"/>
          </p:nvPr>
        </p:nvSpPr>
        <p:spPr/>
        <p:txBody>
          <a:bodyPr/>
          <a:lstStyle/>
          <a:p>
            <a:fld id="{4A0E4612-2A3A-6F41-A314-40A7F0FF4AC2}" type="datetime1">
              <a:rPr lang="en-US" smtClean="0"/>
              <a:t>4/11/25</a:t>
            </a:fld>
            <a:endParaRPr lang="en-US"/>
          </a:p>
        </p:txBody>
      </p:sp>
      <p:sp>
        <p:nvSpPr>
          <p:cNvPr id="5" name="Footer Placeholder 4">
            <a:extLst>
              <a:ext uri="{FF2B5EF4-FFF2-40B4-BE49-F238E27FC236}">
                <a16:creationId xmlns:a16="http://schemas.microsoft.com/office/drawing/2014/main" id="{1A63D830-03DB-DD05-706C-946C762A5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E2C62-5815-7BE4-522F-068A0CB37A96}"/>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178546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0D0D-F03A-E4FA-ED17-2A80EBB65F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BCB0EC-3032-9616-8BFE-980FA7D875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532C-FD4B-2E60-9954-E6BBD96C051F}"/>
              </a:ext>
            </a:extLst>
          </p:cNvPr>
          <p:cNvSpPr>
            <a:spLocks noGrp="1"/>
          </p:cNvSpPr>
          <p:nvPr>
            <p:ph type="dt" sz="half" idx="10"/>
          </p:nvPr>
        </p:nvSpPr>
        <p:spPr/>
        <p:txBody>
          <a:bodyPr/>
          <a:lstStyle/>
          <a:p>
            <a:fld id="{B6108964-DE03-524F-AD62-2F867010B341}" type="datetime1">
              <a:rPr lang="en-US" smtClean="0"/>
              <a:t>4/11/25</a:t>
            </a:fld>
            <a:endParaRPr lang="en-US"/>
          </a:p>
        </p:txBody>
      </p:sp>
      <p:sp>
        <p:nvSpPr>
          <p:cNvPr id="5" name="Footer Placeholder 4">
            <a:extLst>
              <a:ext uri="{FF2B5EF4-FFF2-40B4-BE49-F238E27FC236}">
                <a16:creationId xmlns:a16="http://schemas.microsoft.com/office/drawing/2014/main" id="{CD3F8EB4-96F1-1A1F-46AB-C8EE6D2F4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1775D-A7FB-3736-DE6F-0D77BA96023E}"/>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233600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DE610-3E63-BB96-9180-94CA52407F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14E63A-FACA-288A-2897-B6F1A201D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52CD7-D6A8-074F-A0DA-63554DE16D53}"/>
              </a:ext>
            </a:extLst>
          </p:cNvPr>
          <p:cNvSpPr>
            <a:spLocks noGrp="1"/>
          </p:cNvSpPr>
          <p:nvPr>
            <p:ph type="dt" sz="half" idx="10"/>
          </p:nvPr>
        </p:nvSpPr>
        <p:spPr/>
        <p:txBody>
          <a:bodyPr/>
          <a:lstStyle/>
          <a:p>
            <a:fld id="{049F4FA7-812A-A847-AF5D-B33BEA93C10B}" type="datetime1">
              <a:rPr lang="en-US" smtClean="0"/>
              <a:t>4/11/25</a:t>
            </a:fld>
            <a:endParaRPr lang="en-US"/>
          </a:p>
        </p:txBody>
      </p:sp>
      <p:sp>
        <p:nvSpPr>
          <p:cNvPr id="5" name="Footer Placeholder 4">
            <a:extLst>
              <a:ext uri="{FF2B5EF4-FFF2-40B4-BE49-F238E27FC236}">
                <a16:creationId xmlns:a16="http://schemas.microsoft.com/office/drawing/2014/main" id="{5C782D14-D545-1E3B-B472-9E613C2C4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322F5-5ED6-A4FB-96BC-2AEB56BFE163}"/>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80041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FA62-3D11-0C54-E51C-8FBCFC35C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C0C26-CD37-D0BB-3308-E9CC3ED329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1E9E6-E3D8-B8BD-9640-9290010A7DFD}"/>
              </a:ext>
            </a:extLst>
          </p:cNvPr>
          <p:cNvSpPr>
            <a:spLocks noGrp="1"/>
          </p:cNvSpPr>
          <p:nvPr>
            <p:ph type="dt" sz="half" idx="10"/>
          </p:nvPr>
        </p:nvSpPr>
        <p:spPr/>
        <p:txBody>
          <a:bodyPr/>
          <a:lstStyle/>
          <a:p>
            <a:fld id="{71019E98-FA81-654F-B1B3-1160676D0034}" type="datetime1">
              <a:rPr lang="en-US" smtClean="0"/>
              <a:t>4/11/25</a:t>
            </a:fld>
            <a:endParaRPr lang="en-US"/>
          </a:p>
        </p:txBody>
      </p:sp>
      <p:sp>
        <p:nvSpPr>
          <p:cNvPr id="5" name="Footer Placeholder 4">
            <a:extLst>
              <a:ext uri="{FF2B5EF4-FFF2-40B4-BE49-F238E27FC236}">
                <a16:creationId xmlns:a16="http://schemas.microsoft.com/office/drawing/2014/main" id="{2C61585A-3CAD-C657-A975-53F26A072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BF9C6-711F-93F5-259C-1EDFAF5B47C2}"/>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68279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B764-69D9-6467-A1DE-86773EF35C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6F157A-98B5-42F9-E6DD-1F1C59FE8C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EED579-7A59-8D8C-2FF8-0326D5503125}"/>
              </a:ext>
            </a:extLst>
          </p:cNvPr>
          <p:cNvSpPr>
            <a:spLocks noGrp="1"/>
          </p:cNvSpPr>
          <p:nvPr>
            <p:ph type="dt" sz="half" idx="10"/>
          </p:nvPr>
        </p:nvSpPr>
        <p:spPr/>
        <p:txBody>
          <a:bodyPr/>
          <a:lstStyle/>
          <a:p>
            <a:fld id="{5FCDDEEF-B8F9-6F4A-856C-9F8A255DB682}" type="datetime1">
              <a:rPr lang="en-US" smtClean="0"/>
              <a:t>4/11/25</a:t>
            </a:fld>
            <a:endParaRPr lang="en-US"/>
          </a:p>
        </p:txBody>
      </p:sp>
      <p:sp>
        <p:nvSpPr>
          <p:cNvPr id="5" name="Footer Placeholder 4">
            <a:extLst>
              <a:ext uri="{FF2B5EF4-FFF2-40B4-BE49-F238E27FC236}">
                <a16:creationId xmlns:a16="http://schemas.microsoft.com/office/drawing/2014/main" id="{1105679D-9EA3-A267-C138-3DFDC3D0E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BCBE7-B803-39D2-7829-E9C225C6A179}"/>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59662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7F36-E7E3-528D-1F3E-B0EC5CF20B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BB1FB-674E-EB7A-822E-1C7B5DB9B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569C2C-8850-5B63-2A45-3F8AC209C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2EED63-9029-FB47-3823-22E52BA7921D}"/>
              </a:ext>
            </a:extLst>
          </p:cNvPr>
          <p:cNvSpPr>
            <a:spLocks noGrp="1"/>
          </p:cNvSpPr>
          <p:nvPr>
            <p:ph type="dt" sz="half" idx="10"/>
          </p:nvPr>
        </p:nvSpPr>
        <p:spPr/>
        <p:txBody>
          <a:bodyPr/>
          <a:lstStyle/>
          <a:p>
            <a:fld id="{A005059C-7EB0-D54B-BE2C-124EEE9FB628}" type="datetime1">
              <a:rPr lang="en-US" smtClean="0"/>
              <a:t>4/11/25</a:t>
            </a:fld>
            <a:endParaRPr lang="en-US"/>
          </a:p>
        </p:txBody>
      </p:sp>
      <p:sp>
        <p:nvSpPr>
          <p:cNvPr id="6" name="Footer Placeholder 5">
            <a:extLst>
              <a:ext uri="{FF2B5EF4-FFF2-40B4-BE49-F238E27FC236}">
                <a16:creationId xmlns:a16="http://schemas.microsoft.com/office/drawing/2014/main" id="{D4B4D64B-5938-C995-32C0-2DD350652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C6F9F-288C-F039-84B2-B4DBF45BE03B}"/>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131315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A229-A30A-6FD4-C608-C1A0D97E56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AB9F6-B9B3-86F5-43FE-2C24C446C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C99B0B-6FC1-E362-DF3C-B8461034F8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882FF6-8154-6BFB-65BD-27E0D9B11C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65AAAE-D00D-5E1D-57AE-5259E4A7BB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52C52A-D6B3-563C-E1E9-33878EEED89E}"/>
              </a:ext>
            </a:extLst>
          </p:cNvPr>
          <p:cNvSpPr>
            <a:spLocks noGrp="1"/>
          </p:cNvSpPr>
          <p:nvPr>
            <p:ph type="dt" sz="half" idx="10"/>
          </p:nvPr>
        </p:nvSpPr>
        <p:spPr/>
        <p:txBody>
          <a:bodyPr/>
          <a:lstStyle/>
          <a:p>
            <a:fld id="{BD05CEA2-FDAF-1D4B-BCCB-B95B25AC8781}" type="datetime1">
              <a:rPr lang="en-US" smtClean="0"/>
              <a:t>4/11/25</a:t>
            </a:fld>
            <a:endParaRPr lang="en-US"/>
          </a:p>
        </p:txBody>
      </p:sp>
      <p:sp>
        <p:nvSpPr>
          <p:cNvPr id="8" name="Footer Placeholder 7">
            <a:extLst>
              <a:ext uri="{FF2B5EF4-FFF2-40B4-BE49-F238E27FC236}">
                <a16:creationId xmlns:a16="http://schemas.microsoft.com/office/drawing/2014/main" id="{81A0120D-9875-3D5F-9F36-0B18BD8BB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616080-D208-3ED6-AA5D-9B13D70C7684}"/>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97663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3AA4-B968-501F-72E2-47424F097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35A84-F23E-E17B-0E3B-47F53D7138B2}"/>
              </a:ext>
            </a:extLst>
          </p:cNvPr>
          <p:cNvSpPr>
            <a:spLocks noGrp="1"/>
          </p:cNvSpPr>
          <p:nvPr>
            <p:ph type="dt" sz="half" idx="10"/>
          </p:nvPr>
        </p:nvSpPr>
        <p:spPr/>
        <p:txBody>
          <a:bodyPr/>
          <a:lstStyle/>
          <a:p>
            <a:fld id="{4F022D54-7654-DA43-9D58-6F7A66DACAC6}" type="datetime1">
              <a:rPr lang="en-US" smtClean="0"/>
              <a:t>4/11/25</a:t>
            </a:fld>
            <a:endParaRPr lang="en-US"/>
          </a:p>
        </p:txBody>
      </p:sp>
      <p:sp>
        <p:nvSpPr>
          <p:cNvPr id="4" name="Footer Placeholder 3">
            <a:extLst>
              <a:ext uri="{FF2B5EF4-FFF2-40B4-BE49-F238E27FC236}">
                <a16:creationId xmlns:a16="http://schemas.microsoft.com/office/drawing/2014/main" id="{DD47E887-A56B-CF03-0221-7E116D8E9E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22F72-B6F3-46E2-AEBF-5D9F200593D7}"/>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401502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D8BF33-E05A-E38C-6D66-57DA56200908}"/>
              </a:ext>
            </a:extLst>
          </p:cNvPr>
          <p:cNvSpPr>
            <a:spLocks noGrp="1"/>
          </p:cNvSpPr>
          <p:nvPr>
            <p:ph type="dt" sz="half" idx="10"/>
          </p:nvPr>
        </p:nvSpPr>
        <p:spPr/>
        <p:txBody>
          <a:bodyPr/>
          <a:lstStyle/>
          <a:p>
            <a:fld id="{15B6BBAC-AA34-9244-9733-6A95BCC2A9A6}" type="datetime1">
              <a:rPr lang="en-US" smtClean="0"/>
              <a:t>4/11/25</a:t>
            </a:fld>
            <a:endParaRPr lang="en-US"/>
          </a:p>
        </p:txBody>
      </p:sp>
      <p:sp>
        <p:nvSpPr>
          <p:cNvPr id="3" name="Footer Placeholder 2">
            <a:extLst>
              <a:ext uri="{FF2B5EF4-FFF2-40B4-BE49-F238E27FC236}">
                <a16:creationId xmlns:a16="http://schemas.microsoft.com/office/drawing/2014/main" id="{1F76AFEB-FFE0-EA95-3584-779403BF77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4C1555-6FB2-0D36-5A59-0F38862C6D16}"/>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146635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0B51-5184-1872-5239-DAFAE4D5E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D21DF-666B-7BE8-F952-3549EDF9E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DEF47B-3D44-CC6F-1EE0-0553B404C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915D1-D03D-A8F4-39AD-BC7D56A702F9}"/>
              </a:ext>
            </a:extLst>
          </p:cNvPr>
          <p:cNvSpPr>
            <a:spLocks noGrp="1"/>
          </p:cNvSpPr>
          <p:nvPr>
            <p:ph type="dt" sz="half" idx="10"/>
          </p:nvPr>
        </p:nvSpPr>
        <p:spPr/>
        <p:txBody>
          <a:bodyPr/>
          <a:lstStyle/>
          <a:p>
            <a:fld id="{2C321D2B-6357-BC42-84ED-D68E84FB471B}" type="datetime1">
              <a:rPr lang="en-US" smtClean="0"/>
              <a:t>4/11/25</a:t>
            </a:fld>
            <a:endParaRPr lang="en-US"/>
          </a:p>
        </p:txBody>
      </p:sp>
      <p:sp>
        <p:nvSpPr>
          <p:cNvPr id="6" name="Footer Placeholder 5">
            <a:extLst>
              <a:ext uri="{FF2B5EF4-FFF2-40B4-BE49-F238E27FC236}">
                <a16:creationId xmlns:a16="http://schemas.microsoft.com/office/drawing/2014/main" id="{DA0EB101-0D01-8AEC-4A71-FFEBC1C59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22A95-549B-9226-6392-1B3F06CCBF4A}"/>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275308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7E20-CA24-29C6-880B-6ADE95032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E8EA5-EA8A-BB35-D51F-5B8C183EAA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F60C31-C137-21E9-00D3-41ECD321B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28693-3103-CC49-DC72-180BA51830AF}"/>
              </a:ext>
            </a:extLst>
          </p:cNvPr>
          <p:cNvSpPr>
            <a:spLocks noGrp="1"/>
          </p:cNvSpPr>
          <p:nvPr>
            <p:ph type="dt" sz="half" idx="10"/>
          </p:nvPr>
        </p:nvSpPr>
        <p:spPr/>
        <p:txBody>
          <a:bodyPr/>
          <a:lstStyle/>
          <a:p>
            <a:fld id="{B61D7841-8118-4F45-A9E5-F3F9BA93603D}" type="datetime1">
              <a:rPr lang="en-US" smtClean="0"/>
              <a:t>4/11/25</a:t>
            </a:fld>
            <a:endParaRPr lang="en-US"/>
          </a:p>
        </p:txBody>
      </p:sp>
      <p:sp>
        <p:nvSpPr>
          <p:cNvPr id="6" name="Footer Placeholder 5">
            <a:extLst>
              <a:ext uri="{FF2B5EF4-FFF2-40B4-BE49-F238E27FC236}">
                <a16:creationId xmlns:a16="http://schemas.microsoft.com/office/drawing/2014/main" id="{851D14BA-6B1A-0ED6-740C-221C8DA9D9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9B37D-ED99-893A-6877-66FCB38C4627}"/>
              </a:ext>
            </a:extLst>
          </p:cNvPr>
          <p:cNvSpPr>
            <a:spLocks noGrp="1"/>
          </p:cNvSpPr>
          <p:nvPr>
            <p:ph type="sldNum" sz="quarter" idx="12"/>
          </p:nvPr>
        </p:nvSpPr>
        <p:spPr/>
        <p:txBody>
          <a:bodyPr/>
          <a:lstStyle/>
          <a:p>
            <a:fld id="{DF473CED-2360-3643-9B5B-7507CC6A0AEE}" type="slidenum">
              <a:rPr lang="en-US" smtClean="0"/>
              <a:t>‹#›</a:t>
            </a:fld>
            <a:endParaRPr lang="en-US"/>
          </a:p>
        </p:txBody>
      </p:sp>
    </p:spTree>
    <p:extLst>
      <p:ext uri="{BB962C8B-B14F-4D97-AF65-F5344CB8AC3E}">
        <p14:creationId xmlns:p14="http://schemas.microsoft.com/office/powerpoint/2010/main" val="159263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ABACA-A6B6-3091-EF91-3859638469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8FE254-0EAA-7702-C6EA-DA1E1E5CC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0886E-555F-D9EC-33F5-BD105300C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93BDB-583B-5849-8BCA-852196563FFE}" type="datetime1">
              <a:rPr lang="en-US" smtClean="0"/>
              <a:t>4/11/25</a:t>
            </a:fld>
            <a:endParaRPr lang="en-US"/>
          </a:p>
        </p:txBody>
      </p:sp>
      <p:sp>
        <p:nvSpPr>
          <p:cNvPr id="5" name="Footer Placeholder 4">
            <a:extLst>
              <a:ext uri="{FF2B5EF4-FFF2-40B4-BE49-F238E27FC236}">
                <a16:creationId xmlns:a16="http://schemas.microsoft.com/office/drawing/2014/main" id="{68CB3C48-D0ED-E707-1136-5E35CBA8E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94FDB0-936E-BBBD-45C6-7E071DC3A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73CED-2360-3643-9B5B-7507CC6A0AEE}" type="slidenum">
              <a:rPr lang="en-US" smtClean="0"/>
              <a:t>‹#›</a:t>
            </a:fld>
            <a:endParaRPr lang="en-US"/>
          </a:p>
        </p:txBody>
      </p:sp>
    </p:spTree>
    <p:extLst>
      <p:ext uri="{BB962C8B-B14F-4D97-AF65-F5344CB8AC3E}">
        <p14:creationId xmlns:p14="http://schemas.microsoft.com/office/powerpoint/2010/main" val="3132889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0.xml"/><Relationship Id="rId3" Type="http://schemas.openxmlformats.org/officeDocument/2006/relationships/slide" Target="slide6.xml"/><Relationship Id="rId7" Type="http://schemas.openxmlformats.org/officeDocument/2006/relationships/slide" Target="slide13.xml"/><Relationship Id="rId12" Type="http://schemas.openxmlformats.org/officeDocument/2006/relationships/slide" Target="slide19.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7.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armis.com/"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hyperlink" Target="268,30,Slide%2030" TargetMode="External"/><Relationship Id="rId3" Type="http://schemas.openxmlformats.org/officeDocument/2006/relationships/slide" Target="slide22.xml"/><Relationship Id="rId7" Type="http://schemas.openxmlformats.org/officeDocument/2006/relationships/slide" Target="slide26.xml"/><Relationship Id="rId12" Type="http://schemas.openxmlformats.org/officeDocument/2006/relationships/slide" Target="slide30.xml"/><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hyperlink" Target="281,29,Slide%2029" TargetMode="External"/><Relationship Id="rId5" Type="http://schemas.openxmlformats.org/officeDocument/2006/relationships/hyperlink" Target="301,24,Slide%2024" TargetMode="External"/><Relationship Id="rId15" Type="http://schemas.openxmlformats.org/officeDocument/2006/relationships/slide" Target="slide33.xml"/><Relationship Id="rId10" Type="http://schemas.openxmlformats.org/officeDocument/2006/relationships/slide" Target="slide29.xml"/><Relationship Id="rId4" Type="http://schemas.openxmlformats.org/officeDocument/2006/relationships/slide" Target="slide24.xml"/><Relationship Id="rId9" Type="http://schemas.openxmlformats.org/officeDocument/2006/relationships/slide" Target="slide28.xml"/><Relationship Id="rId14" Type="http://schemas.openxmlformats.org/officeDocument/2006/relationships/slide" Target="slide3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15B7-3BE2-426B-6F1F-CC41A8FD2E42}"/>
              </a:ext>
            </a:extLst>
          </p:cNvPr>
          <p:cNvSpPr>
            <a:spLocks noGrp="1"/>
          </p:cNvSpPr>
          <p:nvPr>
            <p:ph type="ctrTitle"/>
          </p:nvPr>
        </p:nvSpPr>
        <p:spPr/>
        <p:txBody>
          <a:bodyPr/>
          <a:lstStyle/>
          <a:p>
            <a:r>
              <a:rPr lang="en-US" dirty="0">
                <a:ea typeface="Calibri Light"/>
                <a:cs typeface="Calibri Light"/>
              </a:rPr>
              <a:t>Customer Wins</a:t>
            </a:r>
            <a:endParaRPr lang="en-US" dirty="0"/>
          </a:p>
        </p:txBody>
      </p:sp>
      <p:sp>
        <p:nvSpPr>
          <p:cNvPr id="3" name="Subtitle 2">
            <a:extLst>
              <a:ext uri="{FF2B5EF4-FFF2-40B4-BE49-F238E27FC236}">
                <a16:creationId xmlns:a16="http://schemas.microsoft.com/office/drawing/2014/main" id="{BF022091-AD3B-034C-312C-41FCA1BEE101}"/>
              </a:ext>
            </a:extLst>
          </p:cNvPr>
          <p:cNvSpPr>
            <a:spLocks noGrp="1"/>
          </p:cNvSpPr>
          <p:nvPr>
            <p:ph type="subTitle" idx="1"/>
          </p:nvPr>
        </p:nvSpPr>
        <p:spPr/>
        <p:txBody>
          <a:bodyPr vert="horz" lIns="91440" tIns="45720" rIns="91440" bIns="45720" rtlCol="0" anchor="t">
            <a:normAutofit/>
          </a:bodyPr>
          <a:lstStyle/>
          <a:p>
            <a:r>
              <a:rPr lang="en-US" dirty="0">
                <a:ea typeface="Calibri"/>
                <a:cs typeface="Calibri"/>
              </a:rPr>
              <a:t>For external use</a:t>
            </a:r>
            <a:endParaRPr lang="en-US" dirty="0"/>
          </a:p>
        </p:txBody>
      </p:sp>
    </p:spTree>
    <p:extLst>
      <p:ext uri="{BB962C8B-B14F-4D97-AF65-F5344CB8AC3E}">
        <p14:creationId xmlns:p14="http://schemas.microsoft.com/office/powerpoint/2010/main" val="117016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E26E6E-46E3-C0E2-EC1A-22495A1B94A6}"/>
              </a:ext>
            </a:extLst>
          </p:cNvPr>
          <p:cNvSpPr txBox="1">
            <a:spLocks/>
          </p:cNvSpPr>
          <p:nvPr/>
        </p:nvSpPr>
        <p:spPr>
          <a:xfrm>
            <a:off x="38485" y="2802226"/>
            <a:ext cx="12145817" cy="889578"/>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
                <a:cs typeface="Arial"/>
              </a:rPr>
              <a:t>Enterprise</a:t>
            </a:r>
            <a:endParaRPr lang="en-US" sz="5400">
              <a:cs typeface="Calibri Light"/>
            </a:endParaRPr>
          </a:p>
        </p:txBody>
      </p:sp>
    </p:spTree>
    <p:extLst>
      <p:ext uri="{BB962C8B-B14F-4D97-AF65-F5344CB8AC3E}">
        <p14:creationId xmlns:p14="http://schemas.microsoft.com/office/powerpoint/2010/main" val="159805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video game&#10;&#10;Description automatically generated">
            <a:extLst>
              <a:ext uri="{FF2B5EF4-FFF2-40B4-BE49-F238E27FC236}">
                <a16:creationId xmlns:a16="http://schemas.microsoft.com/office/drawing/2014/main" id="{76981976-911F-795B-2B60-25CF33292BE2}"/>
              </a:ext>
            </a:extLst>
          </p:cNvPr>
          <p:cNvPicPr>
            <a:picLocks noChangeAspect="1"/>
          </p:cNvPicPr>
          <p:nvPr/>
        </p:nvPicPr>
        <p:blipFill>
          <a:blip r:embed="rId2"/>
          <a:stretch>
            <a:fillRect/>
          </a:stretch>
        </p:blipFill>
        <p:spPr>
          <a:xfrm>
            <a:off x="-419275" y="-369667"/>
            <a:ext cx="3982260" cy="2187103"/>
          </a:xfrm>
          <a:prstGeom prst="rect">
            <a:avLst/>
          </a:prstGeom>
        </p:spPr>
      </p:pic>
      <p:sp>
        <p:nvSpPr>
          <p:cNvPr id="11" name="Rectangle 10">
            <a:extLst>
              <a:ext uri="{FF2B5EF4-FFF2-40B4-BE49-F238E27FC236}">
                <a16:creationId xmlns:a16="http://schemas.microsoft.com/office/drawing/2014/main" id="{159C378F-FC3D-4059-8344-83228DEAEA31}"/>
              </a:ext>
            </a:extLst>
          </p:cNvPr>
          <p:cNvSpPr/>
          <p:nvPr/>
        </p:nvSpPr>
        <p:spPr>
          <a:xfrm>
            <a:off x="-21181" y="1416347"/>
            <a:ext cx="3208073" cy="5447827"/>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F56C0969-5607-4DAF-BE46-9D4C5DE98531}"/>
              </a:ext>
            </a:extLst>
          </p:cNvPr>
          <p:cNvSpPr txBox="1"/>
          <p:nvPr/>
        </p:nvSpPr>
        <p:spPr>
          <a:xfrm>
            <a:off x="3393006" y="1908880"/>
            <a:ext cx="7632346" cy="3816429"/>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Profile</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a:t>
            </a:r>
            <a:r>
              <a:rPr lang="en-US" sz="1400">
                <a:solidFill>
                  <a:prstClr val="black"/>
                </a:solidFill>
                <a:latin typeface="Arial" panose="020B0604020202020204" pitchFamily="34" charset="0"/>
                <a:cs typeface="Arial" panose="020B0604020202020204" pitchFamily="34" charset="0"/>
              </a:rPr>
              <a:t>Global hospitality group with HQ in the Dallas area. </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Customer Challenge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Maintaining visibility </a:t>
            </a:r>
            <a:r>
              <a:rPr lang="en-US" sz="1400">
                <a:solidFill>
                  <a:prstClr val="black"/>
                </a:solidFill>
                <a:latin typeface="Arial" panose="020B0604020202020204" pitchFamily="34" charset="0"/>
                <a:cs typeface="Arial" panose="020B0604020202020204" pitchFamily="34" charset="0"/>
              </a:rPr>
              <a:t>and s</a:t>
            </a:r>
            <a:r>
              <a:rPr kumimoji="0" lang="en-US" sz="1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ecurity</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while migrating 150+ Virtual Machines (VMs) to Amazon public cloud. “Virtualization within virtualization” required </a:t>
            </a:r>
            <a:r>
              <a:rPr lang="en-US" sz="1400">
                <a:solidFill>
                  <a:prstClr val="black"/>
                </a:solidFill>
                <a:latin typeface="Arial" panose="020B0604020202020204" pitchFamily="34" charset="0"/>
                <a:cs typeface="Arial" panose="020B0604020202020204" pitchFamily="34" charset="0"/>
              </a:rPr>
              <a:t>t</a:t>
            </a:r>
            <a:r>
              <a:rPr kumimoji="0" lang="en-US" sz="1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apping</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scale and send data to Vectra AI.</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Network Challenge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Tapping virtual systems required many tunnels </a:t>
            </a:r>
            <a:r>
              <a:rPr lang="en-US" sz="1400">
                <a:solidFill>
                  <a:prstClr val="black"/>
                </a:solidFill>
                <a:latin typeface="Arial" panose="020B0604020202020204" pitchFamily="34" charset="0"/>
                <a:cs typeface="Arial" panose="020B0604020202020204" pitchFamily="34" charset="0"/>
              </a:rPr>
              <a:t>to connect VMs in the public cloud directly to Vectra AI. Were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concerned </a:t>
            </a:r>
            <a:r>
              <a:rPr lang="en-US" sz="1400">
                <a:solidFill>
                  <a:prstClr val="black"/>
                </a:solidFill>
                <a:latin typeface="Arial" panose="020B0604020202020204" pitchFamily="34" charset="0"/>
                <a:cs typeface="Arial" panose="020B0604020202020204" pitchFamily="34" charset="0"/>
              </a:rPr>
              <a:t>about the ability to terminate lots of tunnels. </a:t>
            </a: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33363" indent="-233363">
              <a:spcBef>
                <a:spcPts val="1800"/>
              </a:spcBef>
              <a:buClr>
                <a:srgbClr val="FF0000"/>
              </a:buClr>
              <a:buFont typeface="Arial" panose="020B0604020202020204" pitchFamily="34" charset="0"/>
              <a:buChar char="•"/>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Solution</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1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CloudLens</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with Virtual Packet Broker (</a:t>
            </a:r>
            <a:r>
              <a:rPr kumimoji="0" lang="en-US" sz="1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vPB</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capabilities. Flexibility of </a:t>
            </a:r>
            <a:r>
              <a:rPr kumimoji="0" lang="en-US" sz="1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vPB</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ensure access to data in the cloud. Freed up Vectra AI CPUs to process data versus terminate tunnels.</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Benefit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All tunnels were terminated in one </a:t>
            </a:r>
            <a:r>
              <a:rPr lang="en-US" sz="1400" err="1">
                <a:solidFill>
                  <a:prstClr val="black"/>
                </a:solidFill>
                <a:latin typeface="Arial" panose="020B0604020202020204" pitchFamily="34" charset="0"/>
                <a:cs typeface="Arial" panose="020B0604020202020204" pitchFamily="34" charset="0"/>
              </a:rPr>
              <a:t>vPB</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which aggregates data and builds and sends it across a single tunnel to the Vectra AI solution. Able to roll out more sensors, business data (rates, bookings, etc.) secure as it moves in and out of cloud.</a:t>
            </a:r>
          </a:p>
        </p:txBody>
      </p:sp>
      <p:cxnSp>
        <p:nvCxnSpPr>
          <p:cNvPr id="5" name="Straight Connector 4">
            <a:extLst>
              <a:ext uri="{FF2B5EF4-FFF2-40B4-BE49-F238E27FC236}">
                <a16:creationId xmlns:a16="http://schemas.microsoft.com/office/drawing/2014/main" id="{F44D1225-3998-0962-5475-A9B3E6EE22E6}"/>
              </a:ext>
            </a:extLst>
          </p:cNvPr>
          <p:cNvCxnSpPr/>
          <p:nvPr/>
        </p:nvCxnSpPr>
        <p:spPr>
          <a:xfrm>
            <a:off x="3470512" y="1655681"/>
            <a:ext cx="847089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9C465B3-FEE7-070B-9F6D-F79A1EED55CD}"/>
              </a:ext>
            </a:extLst>
          </p:cNvPr>
          <p:cNvSpPr/>
          <p:nvPr/>
        </p:nvSpPr>
        <p:spPr>
          <a:xfrm>
            <a:off x="-45500" y="1338609"/>
            <a:ext cx="3232392" cy="3611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4B8EF18-395E-9D75-AF5B-1EF2F071B997}"/>
              </a:ext>
            </a:extLst>
          </p:cNvPr>
          <p:cNvSpPr/>
          <p:nvPr/>
        </p:nvSpPr>
        <p:spPr>
          <a:xfrm>
            <a:off x="-45500" y="1369171"/>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CD644D62-7F88-60AB-3A00-563C75580C92}"/>
              </a:ext>
            </a:extLst>
          </p:cNvPr>
          <p:cNvSpPr txBox="1"/>
          <p:nvPr/>
        </p:nvSpPr>
        <p:spPr>
          <a:xfrm>
            <a:off x="689908" y="785717"/>
            <a:ext cx="1824538" cy="523220"/>
          </a:xfrm>
          <a:prstGeom prst="rect">
            <a:avLst/>
          </a:prstGeom>
          <a:noFill/>
        </p:spPr>
        <p:txBody>
          <a:bodyPr wrap="none" rtlCol="0">
            <a:spAutoFit/>
          </a:bodyPr>
          <a:lstStyle/>
          <a:p>
            <a:r>
              <a:rPr lang="en-US" sz="2800">
                <a:solidFill>
                  <a:schemeClr val="bg1"/>
                </a:solidFill>
                <a:latin typeface="Arial" panose="020B0604020202020204" pitchFamily="34" charset="0"/>
                <a:cs typeface="Arial" panose="020B0604020202020204" pitchFamily="34" charset="0"/>
              </a:rPr>
              <a:t>Enterprise</a:t>
            </a:r>
            <a:endParaRPr lang="en-US" sz="16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F6467D1-C58E-7FE1-097B-AC477B63346B}"/>
              </a:ext>
            </a:extLst>
          </p:cNvPr>
          <p:cNvSpPr txBox="1"/>
          <p:nvPr/>
        </p:nvSpPr>
        <p:spPr>
          <a:xfrm>
            <a:off x="3498901" y="308663"/>
            <a:ext cx="800319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Leading Hospitality Group Partners with Keysight and Vectra AI to Improve Visibility </a:t>
            </a:r>
            <a:r>
              <a:rPr lang="en-US" sz="2400">
                <a:solidFill>
                  <a:prstClr val="black"/>
                </a:solidFill>
                <a:latin typeface="Arial" panose="020B0604020202020204" pitchFamily="34" charset="0"/>
                <a:cs typeface="Arial" panose="020B0604020202020204" pitchFamily="34" charset="0"/>
              </a:rPr>
              <a:t>in the Cloud</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ooter Placeholder 22">
            <a:extLst>
              <a:ext uri="{FF2B5EF4-FFF2-40B4-BE49-F238E27FC236}">
                <a16:creationId xmlns:a16="http://schemas.microsoft.com/office/drawing/2014/main" id="{8CB6A6A9-9C70-AB64-451C-DFF51AD40A03}"/>
              </a:ext>
            </a:extLst>
          </p:cNvPr>
          <p:cNvSpPr>
            <a:spLocks noGrp="1"/>
          </p:cNvSpPr>
          <p:nvPr>
            <p:ph type="ftr" sz="quarter" idx="11"/>
          </p:nvPr>
        </p:nvSpPr>
        <p:spPr>
          <a:xfrm>
            <a:off x="9764906" y="6435849"/>
            <a:ext cx="2444985" cy="436439"/>
          </a:xfrm>
        </p:spPr>
        <p:txBody>
          <a:bodyPr/>
          <a:lstStyle/>
          <a:p>
            <a:pPr algn="ctr"/>
            <a:r>
              <a:rPr lang="en-US" sz="800">
                <a:latin typeface="Arial" panose="020B0604020202020204" pitchFamily="34" charset="0"/>
                <a:cs typeface="Arial" panose="020B0604020202020204" pitchFamily="34" charset="0"/>
              </a:rPr>
              <a:t>V2. FEB </a:t>
            </a:r>
            <a:r>
              <a:rPr kumimoji="0" lang="en-US" sz="900" i="0" u="none" strike="noStrike" kern="1200" cap="none" spc="0" normalizeH="0" baseline="0" noProof="0">
                <a:ln>
                  <a:noFill/>
                </a:ln>
                <a:effectLst/>
                <a:uLnTx/>
                <a:uFillTx/>
                <a:latin typeface="Arial" panose="020B0604020202020204" pitchFamily="34" charset="0"/>
                <a:cs typeface="Arial" panose="020B0604020202020204" pitchFamily="34" charset="0"/>
              </a:rPr>
              <a:t>2024 </a:t>
            </a:r>
          </a:p>
        </p:txBody>
      </p:sp>
    </p:spTree>
    <p:extLst>
      <p:ext uri="{BB962C8B-B14F-4D97-AF65-F5344CB8AC3E}">
        <p14:creationId xmlns:p14="http://schemas.microsoft.com/office/powerpoint/2010/main" val="128280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F968-43A2-E60D-1D0D-C46A5E2A1B88}"/>
              </a:ext>
            </a:extLst>
          </p:cNvPr>
          <p:cNvSpPr>
            <a:spLocks noGrp="1"/>
          </p:cNvSpPr>
          <p:nvPr>
            <p:ph type="ctrTitle"/>
          </p:nvPr>
        </p:nvSpPr>
        <p:spPr>
          <a:xfrm>
            <a:off x="1177636" y="2802226"/>
            <a:ext cx="9144000" cy="889578"/>
          </a:xfrm>
        </p:spPr>
        <p:txBody>
          <a:bodyPr>
            <a:normAutofit fontScale="90000"/>
          </a:bodyPr>
          <a:lstStyle/>
          <a:p>
            <a:r>
              <a:rPr lang="en-US">
                <a:latin typeface="Arial" panose="020B0604020202020204" pitchFamily="34" charset="0"/>
                <a:ea typeface="Calibri Light"/>
                <a:cs typeface="Arial" panose="020B0604020202020204" pitchFamily="34" charset="0"/>
              </a:rPr>
              <a:t>Finance</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97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2091" y="1352184"/>
            <a:ext cx="3204356" cy="552270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630676D8-0ADF-4C27-88EC-8BA320A4ED9D}"/>
              </a:ext>
            </a:extLst>
          </p:cNvPr>
          <p:cNvSpPr txBox="1"/>
          <p:nvPr/>
        </p:nvSpPr>
        <p:spPr>
          <a:xfrm>
            <a:off x="3374196" y="285927"/>
            <a:ext cx="8817804"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Forescout</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Keysight and CDW Help </a:t>
            </a:r>
            <a:r>
              <a:rPr lang="en-US" sz="2400">
                <a:solidFill>
                  <a:prstClr val="black"/>
                </a:solidFill>
                <a:latin typeface="Arial" panose="020B0604020202020204" pitchFamily="34" charset="0"/>
                <a:cs typeface="Arial" panose="020B0604020202020204" pitchFamily="34" charset="0"/>
              </a:rPr>
              <a:t>Large US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Bank</a:t>
            </a:r>
            <a:r>
              <a:rPr lang="en-US" sz="2400">
                <a:solidFill>
                  <a:prstClr val="black"/>
                </a:solidFill>
                <a:latin typeface="Arial" panose="020B0604020202020204" pitchFamily="34" charset="0"/>
                <a:cs typeface="Arial" panose="020B0604020202020204" pitchFamily="34" charset="0"/>
              </a:rPr>
              <a:t> Upgrade Visibility and Scale as They Migrate to 400G</a:t>
            </a:r>
            <a:endParaRPr lang="en-US"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56C0969-5607-4DAF-BE46-9D4C5DE98531}"/>
              </a:ext>
            </a:extLst>
          </p:cNvPr>
          <p:cNvSpPr txBox="1"/>
          <p:nvPr/>
        </p:nvSpPr>
        <p:spPr>
          <a:xfrm>
            <a:off x="3377057" y="1346865"/>
            <a:ext cx="8467465" cy="5509200"/>
          </a:xfrm>
          <a:prstGeom prst="rect">
            <a:avLst/>
          </a:prstGeom>
          <a:noFill/>
        </p:spPr>
        <p:txBody>
          <a:bodyPr wrap="square" lIns="91440" tIns="45720" rIns="91440" bIns="45720" rtlCol="0" anchor="t">
            <a:spAutoFit/>
          </a:bodyPr>
          <a:lstStyle/>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300" b="1" i="0" u="none" strike="noStrike" kern="1200" cap="none" spc="0" normalizeH="0" baseline="0" noProof="0">
                <a:ln>
                  <a:noFill/>
                </a:ln>
                <a:solidFill>
                  <a:prstClr val="black"/>
                </a:solidFill>
                <a:effectLst/>
                <a:uLnTx/>
                <a:uFillTx/>
                <a:latin typeface="Arial"/>
                <a:cs typeface="Arial"/>
              </a:rPr>
              <a:t>Profile</a:t>
            </a:r>
            <a:r>
              <a:rPr kumimoji="0" lang="en-US" sz="1300" b="0" i="0" u="none" strike="noStrike" kern="1200" cap="none" spc="0" normalizeH="0" baseline="0" noProof="0">
                <a:ln>
                  <a:noFill/>
                </a:ln>
                <a:solidFill>
                  <a:prstClr val="black"/>
                </a:solidFill>
                <a:effectLst/>
                <a:uLnTx/>
                <a:uFillTx/>
                <a:latin typeface="Arial"/>
                <a:cs typeface="Arial"/>
              </a:rPr>
              <a:t> – Large National Bank headquartered in the midwestern US </a:t>
            </a:r>
            <a:endParaRPr lang="en-US">
              <a:solidFill>
                <a:prstClr val="black"/>
              </a:solidFill>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300" b="1" i="0" u="none" strike="noStrike" kern="1200" cap="none" spc="0" normalizeH="0" baseline="0" noProof="0">
                <a:ln>
                  <a:noFill/>
                </a:ln>
                <a:solidFill>
                  <a:prstClr val="black"/>
                </a:solidFill>
                <a:effectLst/>
                <a:uLnTx/>
                <a:uFillTx/>
                <a:latin typeface="Arial"/>
                <a:cs typeface="Arial"/>
              </a:rPr>
              <a:t>Customer Challenge </a:t>
            </a:r>
            <a:r>
              <a:rPr kumimoji="0" lang="en-US" sz="1300" b="0" i="0" u="none" strike="noStrike" kern="1200" cap="none" spc="0" normalizeH="0" baseline="0" noProof="0">
                <a:ln>
                  <a:noFill/>
                </a:ln>
                <a:solidFill>
                  <a:prstClr val="black"/>
                </a:solidFill>
                <a:effectLst/>
                <a:uLnTx/>
                <a:uFillTx/>
                <a:latin typeface="Arial"/>
                <a:cs typeface="Arial"/>
              </a:rPr>
              <a:t>– Scaling security and network </a:t>
            </a:r>
            <a:r>
              <a:rPr lang="en-US" sz="1300">
                <a:solidFill>
                  <a:prstClr val="black"/>
                </a:solidFill>
                <a:latin typeface="Arial"/>
                <a:cs typeface="Arial"/>
              </a:rPr>
              <a:t>v</a:t>
            </a:r>
            <a:r>
              <a:rPr kumimoji="0" lang="en-US" sz="1300" b="0" i="0" u="none" strike="noStrike" kern="1200" cap="none" spc="0" normalizeH="0" baseline="0" noProof="0" err="1">
                <a:ln>
                  <a:noFill/>
                </a:ln>
                <a:solidFill>
                  <a:prstClr val="black"/>
                </a:solidFill>
                <a:effectLst/>
                <a:uLnTx/>
                <a:uFillTx/>
                <a:latin typeface="Arial"/>
                <a:cs typeface="Arial"/>
              </a:rPr>
              <a:t>isibility</a:t>
            </a:r>
            <a:r>
              <a:rPr kumimoji="0" lang="en-US" sz="1300" b="0" i="0" u="none" strike="noStrike" kern="1200" cap="none" spc="0" normalizeH="0" baseline="0" noProof="0">
                <a:ln>
                  <a:noFill/>
                </a:ln>
                <a:solidFill>
                  <a:prstClr val="black"/>
                </a:solidFill>
                <a:effectLst/>
                <a:uLnTx/>
                <a:uFillTx/>
                <a:latin typeface="Arial"/>
                <a:cs typeface="Arial"/>
              </a:rPr>
              <a:t> as they upgraded multiple data center sites to 40G &amp; 100G</a:t>
            </a:r>
            <a:endParaRPr lang="en-US" sz="13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300" b="1" i="0" u="none" strike="noStrike" kern="1200" cap="none" spc="0" normalizeH="0" baseline="0" noProof="0">
                <a:ln>
                  <a:noFill/>
                </a:ln>
                <a:solidFill>
                  <a:prstClr val="black"/>
                </a:solidFill>
                <a:effectLst/>
                <a:uLnTx/>
                <a:uFillTx/>
                <a:latin typeface="Arial"/>
                <a:cs typeface="Arial"/>
              </a:rPr>
              <a:t>Network Challenge </a:t>
            </a:r>
            <a:r>
              <a:rPr kumimoji="0" lang="en-US" sz="1300" b="0" i="0" u="none" strike="noStrike" kern="1200" cap="none" spc="0" normalizeH="0" baseline="0" noProof="0">
                <a:ln>
                  <a:noFill/>
                </a:ln>
                <a:solidFill>
                  <a:prstClr val="black"/>
                </a:solidFill>
                <a:effectLst/>
                <a:uLnTx/>
                <a:uFillTx/>
                <a:latin typeface="Arial"/>
                <a:cs typeface="Arial"/>
              </a:rPr>
              <a:t>– </a:t>
            </a:r>
            <a:r>
              <a:rPr lang="en-US" sz="1300">
                <a:solidFill>
                  <a:prstClr val="black"/>
                </a:solidFill>
                <a:latin typeface="Arial"/>
                <a:cs typeface="Arial"/>
              </a:rPr>
              <a:t>NetOps</a:t>
            </a:r>
            <a:r>
              <a:rPr kumimoji="0" lang="en-US" sz="1300" b="0" i="0" u="none" strike="noStrike" kern="1200" cap="none" spc="0" normalizeH="0" baseline="0" noProof="0">
                <a:ln>
                  <a:noFill/>
                </a:ln>
                <a:solidFill>
                  <a:prstClr val="black"/>
                </a:solidFill>
                <a:effectLst/>
                <a:uLnTx/>
                <a:uFillTx/>
                <a:latin typeface="Arial"/>
                <a:cs typeface="Arial"/>
              </a:rPr>
              <a:t> team needed an efficient and secure way to deliver the correct packet data over to </a:t>
            </a:r>
            <a:r>
              <a:rPr lang="en-US" sz="1300" err="1">
                <a:solidFill>
                  <a:prstClr val="black"/>
                </a:solidFill>
                <a:latin typeface="Arial"/>
                <a:cs typeface="Arial"/>
              </a:rPr>
              <a:t>Forescout</a:t>
            </a:r>
            <a:r>
              <a:rPr lang="en-US" sz="1300">
                <a:solidFill>
                  <a:prstClr val="black"/>
                </a:solidFill>
                <a:latin typeface="Arial"/>
                <a:cs typeface="Arial"/>
              </a:rPr>
              <a:t> and other tools, one</a:t>
            </a:r>
            <a:r>
              <a:rPr kumimoji="0" lang="en-US" sz="1300" b="0" i="0" u="none" strike="noStrike" kern="1200" cap="none" spc="0" normalizeH="0" baseline="0" noProof="0">
                <a:ln>
                  <a:noFill/>
                </a:ln>
                <a:solidFill>
                  <a:prstClr val="black"/>
                </a:solidFill>
                <a:effectLst/>
                <a:uLnTx/>
                <a:uFillTx/>
                <a:latin typeface="Arial"/>
                <a:cs typeface="Arial"/>
              </a:rPr>
              <a:t> that could scale while consuming minimal rack space</a:t>
            </a:r>
            <a:r>
              <a:rPr lang="en-US" sz="1300">
                <a:solidFill>
                  <a:prstClr val="black"/>
                </a:solidFill>
                <a:latin typeface="Arial"/>
                <a:cs typeface="Arial"/>
              </a:rPr>
              <a:t>. </a:t>
            </a:r>
            <a:br>
              <a:rPr lang="en-US" sz="1300">
                <a:latin typeface="Arial" panose="020B0604020202020204" pitchFamily="34" charset="0"/>
                <a:cs typeface="Arial" panose="020B0604020202020204" pitchFamily="34" charset="0"/>
              </a:rPr>
            </a:br>
            <a:r>
              <a:rPr lang="en-US" sz="1300">
                <a:solidFill>
                  <a:prstClr val="black"/>
                </a:solidFill>
                <a:latin typeface="Arial"/>
                <a:cs typeface="Arial"/>
              </a:rPr>
              <a:t>Their existing GIMO architecture proved cumbersome to use and took up too much space.  </a:t>
            </a:r>
            <a:endParaRPr lang="en-US" sz="1300" b="0" i="0" u="none" strike="noStrike" kern="1200" cap="none" spc="0" normalizeH="0" baseline="0" noProof="0">
              <a:ln>
                <a:noFill/>
              </a:ln>
              <a:solidFill>
                <a:prstClr val="black"/>
              </a:solidFill>
              <a:effectLst/>
              <a:uLnTx/>
              <a:uFillTx/>
              <a:latin typeface="Arial"/>
              <a:cs typeface="Arial"/>
            </a:endParaRPr>
          </a:p>
          <a:p>
            <a:pPr marL="233045" indent="-233045">
              <a:spcBef>
                <a:spcPts val="1800"/>
              </a:spcBef>
              <a:buClr>
                <a:srgbClr val="FF0000"/>
              </a:buClr>
              <a:buFont typeface="Arial" panose="020B0604020202020204" pitchFamily="34" charset="0"/>
              <a:buChar char="•"/>
              <a:defRPr/>
            </a:pPr>
            <a:r>
              <a:rPr lang="en-US" sz="1300" b="1">
                <a:solidFill>
                  <a:prstClr val="black"/>
                </a:solidFill>
                <a:latin typeface="Arial"/>
                <a:cs typeface="Arial"/>
              </a:rPr>
              <a:t>Evaluation process. </a:t>
            </a:r>
            <a:r>
              <a:rPr lang="en-US" sz="1300" err="1">
                <a:solidFill>
                  <a:prstClr val="black"/>
                </a:solidFill>
                <a:latin typeface="Arial"/>
                <a:cs typeface="Arial"/>
              </a:rPr>
              <a:t>Forescout</a:t>
            </a:r>
            <a:r>
              <a:rPr lang="en-US" sz="1300">
                <a:solidFill>
                  <a:prstClr val="black"/>
                </a:solidFill>
                <a:latin typeface="Arial"/>
                <a:cs typeface="Arial"/>
              </a:rPr>
              <a:t> was chosen to create access points to better understand IoT components of the infrastructure (more laptops, tablets). The bank evaluated multiple approaches to getting packet data to </a:t>
            </a:r>
            <a:r>
              <a:rPr lang="en-US" sz="1300" err="1">
                <a:solidFill>
                  <a:prstClr val="black"/>
                </a:solidFill>
                <a:latin typeface="Arial"/>
                <a:cs typeface="Arial"/>
              </a:rPr>
              <a:t>Forescout</a:t>
            </a:r>
            <a:r>
              <a:rPr lang="en-US" sz="1300">
                <a:solidFill>
                  <a:prstClr val="black"/>
                </a:solidFill>
                <a:latin typeface="Arial"/>
                <a:cs typeface="Arial"/>
              </a:rPr>
              <a:t> including Keysight, new solutions from Gigamon, SPAN, and Cisco data brokers. Working with CDW to conduct multiple demos and evaluations, the team realized </a:t>
            </a:r>
            <a:r>
              <a:rPr kumimoji="0" lang="en-US" sz="1300" b="0" i="0" u="none" strike="noStrike" kern="1200" cap="none" spc="0" normalizeH="0" baseline="0" noProof="0">
                <a:ln>
                  <a:noFill/>
                </a:ln>
                <a:solidFill>
                  <a:prstClr val="black"/>
                </a:solidFill>
                <a:effectLst/>
                <a:uLnTx/>
                <a:uFillTx/>
                <a:latin typeface="Arial"/>
                <a:cs typeface="Arial"/>
              </a:rPr>
              <a:t>its previous visibility solution was not cost-effective and that </a:t>
            </a:r>
            <a:r>
              <a:rPr lang="en-US" sz="1300">
                <a:solidFill>
                  <a:prstClr val="black"/>
                </a:solidFill>
                <a:latin typeface="Arial"/>
                <a:cs typeface="Arial"/>
              </a:rPr>
              <a:t>Keysight offered a better, easier to use solution at a better price point. </a:t>
            </a:r>
          </a:p>
          <a:p>
            <a:pPr marL="233045" indent="-233045">
              <a:spcBef>
                <a:spcPts val="1800"/>
              </a:spcBef>
              <a:buClr>
                <a:srgbClr val="FF0000"/>
              </a:buClr>
              <a:buFont typeface="Arial" panose="020B0604020202020204" pitchFamily="34" charset="0"/>
              <a:buChar char="•"/>
              <a:defRPr/>
            </a:pPr>
            <a:r>
              <a:rPr kumimoji="0" lang="en-US" sz="1300" b="1" i="0" u="none" strike="noStrike" kern="1200" cap="none" spc="0" normalizeH="0" baseline="0" noProof="0">
                <a:ln>
                  <a:noFill/>
                </a:ln>
                <a:solidFill>
                  <a:prstClr val="black"/>
                </a:solidFill>
                <a:effectLst/>
                <a:uLnTx/>
                <a:uFillTx/>
                <a:latin typeface="Arial"/>
                <a:cs typeface="Arial"/>
              </a:rPr>
              <a:t>Solution</a:t>
            </a:r>
            <a:r>
              <a:rPr kumimoji="0" lang="en-US" sz="1300" b="0" i="0" u="none" strike="noStrike" kern="1200" cap="none" spc="0" normalizeH="0" baseline="0" noProof="0">
                <a:ln>
                  <a:noFill/>
                </a:ln>
                <a:solidFill>
                  <a:prstClr val="black"/>
                </a:solidFill>
                <a:effectLst/>
                <a:uLnTx/>
                <a:uFillTx/>
                <a:latin typeface="Arial"/>
                <a:cs typeface="Arial"/>
              </a:rPr>
              <a:t> – Keysight Flex </a:t>
            </a:r>
            <a:r>
              <a:rPr lang="en-US" sz="1300">
                <a:solidFill>
                  <a:prstClr val="black"/>
                </a:solidFill>
                <a:latin typeface="Arial"/>
                <a:cs typeface="Arial"/>
              </a:rPr>
              <a:t>Taps at m</a:t>
            </a:r>
            <a:r>
              <a:rPr kumimoji="0" lang="en-US" sz="1300" i="0" u="none" strike="noStrike" kern="1200" cap="none" spc="0" normalizeH="0" baseline="0" noProof="0" err="1">
                <a:ln>
                  <a:noFill/>
                </a:ln>
                <a:solidFill>
                  <a:prstClr val="black"/>
                </a:solidFill>
                <a:effectLst/>
                <a:uLnTx/>
                <a:uFillTx/>
                <a:latin typeface="Arial"/>
                <a:cs typeface="Arial"/>
              </a:rPr>
              <a:t>ain</a:t>
            </a:r>
            <a:r>
              <a:rPr kumimoji="0" lang="en-US" sz="1300" i="0" u="none" strike="noStrike" kern="1200" cap="none" spc="0" normalizeH="0" baseline="0" noProof="0">
                <a:ln>
                  <a:noFill/>
                </a:ln>
                <a:solidFill>
                  <a:prstClr val="black"/>
                </a:solidFill>
                <a:effectLst/>
                <a:uLnTx/>
                <a:uFillTx/>
                <a:latin typeface="Arial"/>
                <a:cs typeface="Arial"/>
              </a:rPr>
              <a:t> locations Chicago, south Florida (Phase 1)</a:t>
            </a:r>
            <a:endParaRPr lang="en-US" sz="1300">
              <a:solidFill>
                <a:prstClr val="black"/>
              </a:solidFill>
              <a:latin typeface="Arial"/>
              <a:cs typeface="Arial"/>
            </a:endParaRPr>
          </a:p>
          <a:p>
            <a:pPr marL="233045" indent="-233045">
              <a:spcBef>
                <a:spcPts val="1800"/>
              </a:spcBef>
              <a:buClr>
                <a:srgbClr val="FF0000"/>
              </a:buClr>
              <a:buFont typeface="Arial" panose="020B0604020202020204" pitchFamily="34" charset="0"/>
              <a:buChar char="•"/>
              <a:defRPr/>
            </a:pPr>
            <a:r>
              <a:rPr lang="en-US" sz="1300" b="1">
                <a:solidFill>
                  <a:prstClr val="black"/>
                </a:solidFill>
                <a:latin typeface="Arial"/>
                <a:cs typeface="Arial"/>
              </a:rPr>
              <a:t>Why Keysight?</a:t>
            </a:r>
            <a:r>
              <a:rPr lang="en-US" sz="1300">
                <a:solidFill>
                  <a:prstClr val="black"/>
                </a:solidFill>
                <a:latin typeface="Arial"/>
                <a:cs typeface="Arial"/>
              </a:rPr>
              <a:t> – </a:t>
            </a:r>
            <a:r>
              <a:rPr kumimoji="0" lang="en-US" sz="1300" i="0" u="none" strike="noStrike" kern="1200" cap="none" spc="0" normalizeH="0" baseline="0" noProof="0">
                <a:ln>
                  <a:noFill/>
                </a:ln>
                <a:solidFill>
                  <a:prstClr val="black"/>
                </a:solidFill>
                <a:effectLst/>
                <a:uLnTx/>
                <a:uFillTx/>
                <a:latin typeface="Arial"/>
                <a:cs typeface="Arial"/>
              </a:rPr>
              <a:t>Density, ease of use, tech alliances. </a:t>
            </a:r>
            <a:r>
              <a:rPr lang="en-US" sz="1300">
                <a:solidFill>
                  <a:prstClr val="black"/>
                </a:solidFill>
                <a:latin typeface="Arial"/>
                <a:cs typeface="Arial"/>
              </a:rPr>
              <a:t>Flex Taps provide highest density in tap rackmount space (nearly 2x density of GIMO in 3 RU racks) allowing data centers to tap every link without dropping packets. energy efficient. Tap/mirror = 0 stress. Upfront cost but big ops savings</a:t>
            </a:r>
            <a:endParaRPr lang="en-US" sz="1300" b="1">
              <a:solidFill>
                <a:prstClr val="black"/>
              </a:solidFill>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300" b="1" i="0" u="none" strike="noStrike" kern="1200" cap="none" spc="0" normalizeH="0" baseline="0" noProof="0">
                <a:ln>
                  <a:noFill/>
                </a:ln>
                <a:solidFill>
                  <a:prstClr val="black"/>
                </a:solidFill>
                <a:effectLst/>
                <a:uLnTx/>
                <a:uFillTx/>
                <a:latin typeface="Arial"/>
                <a:cs typeface="Arial"/>
              </a:rPr>
              <a:t>Benefits </a:t>
            </a:r>
            <a:r>
              <a:rPr kumimoji="0" lang="en-US" sz="1300" b="0" i="0" u="none" strike="noStrike" kern="1200" cap="none" spc="0" normalizeH="0" baseline="0" noProof="0">
                <a:ln>
                  <a:noFill/>
                </a:ln>
                <a:solidFill>
                  <a:prstClr val="black"/>
                </a:solidFill>
                <a:effectLst/>
                <a:uLnTx/>
                <a:uFillTx/>
                <a:latin typeface="Arial"/>
                <a:cs typeface="Arial"/>
              </a:rPr>
              <a:t>– Customer has visibility into its </a:t>
            </a:r>
            <a:r>
              <a:rPr lang="en-US" sz="1300">
                <a:solidFill>
                  <a:prstClr val="black"/>
                </a:solidFill>
                <a:latin typeface="Arial"/>
                <a:cs typeface="Arial"/>
              </a:rPr>
              <a:t>40G/100G</a:t>
            </a:r>
            <a:r>
              <a:rPr kumimoji="0" lang="en-US" sz="1300" b="0" i="0" u="none" strike="noStrike" kern="1200" cap="none" spc="0" normalizeH="0" baseline="0" noProof="0">
                <a:ln>
                  <a:noFill/>
                </a:ln>
                <a:solidFill>
                  <a:prstClr val="black"/>
                </a:solidFill>
                <a:effectLst/>
                <a:uLnTx/>
                <a:uFillTx/>
                <a:latin typeface="Arial"/>
                <a:cs typeface="Arial"/>
              </a:rPr>
              <a:t> network with tapping across all NWs and links. Operations and cost-efficiency improved.</a:t>
            </a:r>
            <a:endParaRPr lang="en-US" sz="13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lang="en-US" sz="1300" b="1">
                <a:solidFill>
                  <a:prstClr val="black"/>
                </a:solidFill>
                <a:latin typeface="Arial"/>
                <a:cs typeface="Arial"/>
              </a:rPr>
              <a:t>Next steps – </a:t>
            </a:r>
            <a:r>
              <a:rPr lang="en-US" sz="1300">
                <a:solidFill>
                  <a:prstClr val="black"/>
                </a:solidFill>
                <a:latin typeface="Arial"/>
                <a:cs typeface="Arial"/>
              </a:rPr>
              <a:t>Future rollouts of taps at up to 20 DCs, Phase 2 to potentially include NPBs</a:t>
            </a:r>
            <a:endParaRPr lang="en-US" sz="1300" b="1" i="0" u="none" strike="noStrike" kern="1200" cap="none" spc="0" normalizeH="0" baseline="0" noProof="0">
              <a:ln>
                <a:noFill/>
              </a:ln>
              <a:solidFill>
                <a:prstClr val="black"/>
              </a:solidFill>
              <a:effectLst/>
              <a:uLnTx/>
              <a:uFillTx/>
              <a:latin typeface="Arial"/>
              <a:cs typeface="Arial"/>
            </a:endParaRPr>
          </a:p>
        </p:txBody>
      </p:sp>
      <p:cxnSp>
        <p:nvCxnSpPr>
          <p:cNvPr id="5" name="Straight Connector 4">
            <a:extLst>
              <a:ext uri="{FF2B5EF4-FFF2-40B4-BE49-F238E27FC236}">
                <a16:creationId xmlns:a16="http://schemas.microsoft.com/office/drawing/2014/main" id="{F44D1225-3998-0962-5475-A9B3E6EE22E6}"/>
              </a:ext>
            </a:extLst>
          </p:cNvPr>
          <p:cNvCxnSpPr/>
          <p:nvPr/>
        </p:nvCxnSpPr>
        <p:spPr>
          <a:xfrm>
            <a:off x="3374196" y="1219947"/>
            <a:ext cx="8470895"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icture containing screenshot, yellow, amber, colorfulness&#10;&#10;Description automatically generated">
            <a:extLst>
              <a:ext uri="{FF2B5EF4-FFF2-40B4-BE49-F238E27FC236}">
                <a16:creationId xmlns:a16="http://schemas.microsoft.com/office/drawing/2014/main" id="{2402391D-DB5C-C0A1-FF90-1274EDED232D}"/>
              </a:ext>
            </a:extLst>
          </p:cNvPr>
          <p:cNvPicPr>
            <a:picLocks noChangeAspect="1"/>
          </p:cNvPicPr>
          <p:nvPr/>
        </p:nvPicPr>
        <p:blipFill>
          <a:blip r:embed="rId2"/>
          <a:stretch>
            <a:fillRect/>
          </a:stretch>
        </p:blipFill>
        <p:spPr>
          <a:xfrm>
            <a:off x="0" y="-1"/>
            <a:ext cx="3204356" cy="1354569"/>
          </a:xfrm>
          <a:prstGeom prst="rect">
            <a:avLst/>
          </a:prstGeom>
        </p:spPr>
      </p:pic>
      <p:sp>
        <p:nvSpPr>
          <p:cNvPr id="6" name="Rectangle 5">
            <a:extLst>
              <a:ext uri="{FF2B5EF4-FFF2-40B4-BE49-F238E27FC236}">
                <a16:creationId xmlns:a16="http://schemas.microsoft.com/office/drawing/2014/main" id="{39C465B3-FEE7-070B-9F6D-F79A1EED55CD}"/>
              </a:ext>
            </a:extLst>
          </p:cNvPr>
          <p:cNvSpPr/>
          <p:nvPr/>
        </p:nvSpPr>
        <p:spPr>
          <a:xfrm>
            <a:off x="0" y="1352184"/>
            <a:ext cx="3188874"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4B8EF18-395E-9D75-AF5B-1EF2F071B997}"/>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16" name="TextBox 15">
            <a:extLst>
              <a:ext uri="{FF2B5EF4-FFF2-40B4-BE49-F238E27FC236}">
                <a16:creationId xmlns:a16="http://schemas.microsoft.com/office/drawing/2014/main" id="{BB6C1001-2C0A-A757-0F70-0817D45B2213}"/>
              </a:ext>
            </a:extLst>
          </p:cNvPr>
          <p:cNvSpPr txBox="1"/>
          <p:nvPr/>
        </p:nvSpPr>
        <p:spPr>
          <a:xfrm>
            <a:off x="70246" y="2594848"/>
            <a:ext cx="3059682" cy="143116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00"/>
                </a:solidFill>
                <a:effectLst/>
                <a:uLnTx/>
                <a:uFillTx/>
                <a:latin typeface="Arial"/>
                <a:cs typeface="Arial"/>
              </a:rPr>
              <a:t>“Keysight TAPs provided </a:t>
            </a:r>
            <a:br>
              <a:rPr kumimoji="0" lang="en-US" sz="1600" b="0" i="0" u="none" strike="noStrike" kern="1200" cap="none" spc="0" normalizeH="0" baseline="0" noProof="0">
                <a:ln>
                  <a:noFill/>
                </a:ln>
                <a:solidFill>
                  <a:srgbClr val="FFFF00"/>
                </a:solidFill>
                <a:effectLst/>
                <a:uLnTx/>
                <a:uFillTx/>
                <a:latin typeface="Arial"/>
                <a:cs typeface="Arial"/>
              </a:rPr>
            </a:br>
            <a:r>
              <a:rPr kumimoji="0" lang="en-US" sz="1600" b="0" i="0" u="none" strike="noStrike" kern="1200" cap="none" spc="0" normalizeH="0" baseline="0" noProof="0">
                <a:ln>
                  <a:noFill/>
                </a:ln>
                <a:solidFill>
                  <a:srgbClr val="FFFF00"/>
                </a:solidFill>
                <a:effectLst/>
                <a:uLnTx/>
                <a:uFillTx/>
                <a:latin typeface="Arial"/>
                <a:cs typeface="Arial"/>
              </a:rPr>
              <a:t>the scale we needed for full visibility within </a:t>
            </a:r>
            <a:r>
              <a:rPr lang="en-US" sz="1600">
                <a:solidFill>
                  <a:srgbClr val="FFFF00"/>
                </a:solidFill>
                <a:latin typeface="Arial"/>
                <a:cs typeface="Arial"/>
              </a:rPr>
              <a:t>our</a:t>
            </a:r>
            <a:r>
              <a:rPr kumimoji="0" lang="en-US" sz="1600" b="0" i="0" u="none" strike="noStrike" kern="1200" cap="none" spc="0" normalizeH="0" baseline="0" noProof="0">
                <a:ln>
                  <a:noFill/>
                </a:ln>
                <a:solidFill>
                  <a:srgbClr val="FFFF00"/>
                </a:solidFill>
                <a:effectLst/>
                <a:uLnTx/>
                <a:uFillTx/>
                <a:latin typeface="Arial"/>
                <a:cs typeface="Arial"/>
              </a:rPr>
              <a:t> DC</a:t>
            </a:r>
            <a:r>
              <a:rPr lang="en-US" sz="1600">
                <a:solidFill>
                  <a:srgbClr val="FFFF00"/>
                </a:solidFill>
                <a:latin typeface="Arial"/>
                <a:cs typeface="Arial"/>
              </a:rPr>
              <a:t>s.</a:t>
            </a:r>
            <a:r>
              <a:rPr kumimoji="0" lang="en-US" sz="1600" b="0" i="0" u="none" strike="noStrike" kern="1200" cap="none" spc="0" normalizeH="0" baseline="0" noProof="0">
                <a:ln>
                  <a:noFill/>
                </a:ln>
                <a:solidFill>
                  <a:srgbClr val="FFFF00"/>
                </a:solidFill>
                <a:effectLst/>
                <a:uLnTx/>
                <a:uFillTx/>
                <a:latin typeface="Arial"/>
                <a:cs typeface="Arial"/>
              </a:rPr>
              <a:t>”</a:t>
            </a:r>
          </a:p>
          <a:p>
            <a:pPr algn="ctr">
              <a:defRPr/>
            </a:pPr>
            <a:endParaRPr lang="en-US" sz="1400">
              <a:solidFill>
                <a:srgbClr val="FFFF0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00"/>
                </a:solidFill>
                <a:effectLst/>
                <a:uLnTx/>
                <a:uFillTx/>
                <a:latin typeface="Arial"/>
                <a:cs typeface="Arial"/>
              </a:rPr>
              <a:t>— </a:t>
            </a:r>
            <a:r>
              <a:rPr kumimoji="0" lang="en-US" sz="1100" b="0" i="1" u="none" strike="noStrike" kern="1200" cap="none" spc="0" normalizeH="0" baseline="0" noProof="0">
                <a:ln>
                  <a:noFill/>
                </a:ln>
                <a:solidFill>
                  <a:srgbClr val="FFFF00"/>
                </a:solidFill>
                <a:effectLst/>
                <a:uLnTx/>
                <a:uFillTx/>
                <a:latin typeface="Arial"/>
                <a:cs typeface="Arial"/>
              </a:rPr>
              <a:t>Network Architect, Large national bank</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Arial"/>
              <a:cs typeface="Arial"/>
            </a:endParaRPr>
          </a:p>
        </p:txBody>
      </p:sp>
      <p:sp>
        <p:nvSpPr>
          <p:cNvPr id="2" name="Footer Placeholder 22">
            <a:extLst>
              <a:ext uri="{FF2B5EF4-FFF2-40B4-BE49-F238E27FC236}">
                <a16:creationId xmlns:a16="http://schemas.microsoft.com/office/drawing/2014/main" id="{D14E87F6-50A4-0AC4-5FB9-B38CC7C85A48}"/>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a:cs typeface="Arial"/>
              </a:rPr>
              <a:t>V2. SEPTEMBER 2024</a:t>
            </a:r>
            <a:endParaRPr lang="en-US" sz="900">
              <a:latin typeface="Arial"/>
              <a:cs typeface="Arial"/>
            </a:endParaRPr>
          </a:p>
        </p:txBody>
      </p:sp>
    </p:spTree>
    <p:extLst>
      <p:ext uri="{BB962C8B-B14F-4D97-AF65-F5344CB8AC3E}">
        <p14:creationId xmlns:p14="http://schemas.microsoft.com/office/powerpoint/2010/main" val="300895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2">
            <a:extLst>
              <a:ext uri="{FF2B5EF4-FFF2-40B4-BE49-F238E27FC236}">
                <a16:creationId xmlns:a16="http://schemas.microsoft.com/office/drawing/2014/main" id="{751305CC-25ED-F051-3BD2-EAEE27E58679}"/>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JAN 2024</a:t>
            </a:r>
            <a:endParaRPr lang="en-US" sz="9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BEEBD46-B8FA-0C83-DDDC-2DE07A5604BB}"/>
              </a:ext>
            </a:extLst>
          </p:cNvPr>
          <p:cNvSpPr/>
          <p:nvPr/>
        </p:nvSpPr>
        <p:spPr>
          <a:xfrm>
            <a:off x="2" y="1277240"/>
            <a:ext cx="3206627" cy="5580744"/>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B000A4D7-80C9-7AA3-065D-54EDD17444AD}"/>
              </a:ext>
            </a:extLst>
          </p:cNvPr>
          <p:cNvSpPr txBox="1"/>
          <p:nvPr/>
        </p:nvSpPr>
        <p:spPr>
          <a:xfrm>
            <a:off x="3470512" y="638997"/>
            <a:ext cx="8470895" cy="830997"/>
          </a:xfrm>
          <a:prstGeom prst="rect">
            <a:avLst/>
          </a:prstGeom>
          <a:noFill/>
        </p:spPr>
        <p:txBody>
          <a:bodyPr wrap="square" lIns="91440" tIns="45720" rIns="91440" bIns="45720" rtlCol="0" anchor="t">
            <a:spAutoFit/>
          </a:bodyPr>
          <a:lstStyle/>
          <a:p>
            <a:pPr>
              <a:defRPr/>
            </a:pPr>
            <a:r>
              <a:rPr kumimoji="0" lang="en-US" sz="2400" b="0" i="0" u="none" strike="noStrike" kern="1200" cap="none" spc="0" normalizeH="0" baseline="0" noProof="0" dirty="0">
                <a:ln>
                  <a:noFill/>
                </a:ln>
                <a:solidFill>
                  <a:prstClr val="black"/>
                </a:solidFill>
                <a:effectLst/>
                <a:uLnTx/>
                <a:uFillTx/>
                <a:latin typeface="Arial"/>
                <a:cs typeface="Arial"/>
              </a:rPr>
              <a:t>Insurance </a:t>
            </a:r>
            <a:r>
              <a:rPr lang="en-US" sz="2400" dirty="0">
                <a:solidFill>
                  <a:prstClr val="black"/>
                </a:solidFill>
                <a:latin typeface="Arial"/>
                <a:cs typeface="Arial"/>
              </a:rPr>
              <a:t>Company Gains Visibility </a:t>
            </a:r>
            <a:r>
              <a:rPr kumimoji="0" lang="en-US" sz="2400" b="0" i="0" u="none" strike="noStrike" kern="1200" cap="none" spc="0" normalizeH="0" baseline="0" noProof="0" dirty="0">
                <a:ln>
                  <a:noFill/>
                </a:ln>
                <a:solidFill>
                  <a:prstClr val="black"/>
                </a:solidFill>
                <a:effectLst/>
                <a:uLnTx/>
                <a:uFillTx/>
                <a:latin typeface="Arial"/>
                <a:cs typeface="Arial"/>
              </a:rPr>
              <a:t>into </a:t>
            </a:r>
            <a:r>
              <a:rPr lang="en-US" sz="2400" dirty="0">
                <a:solidFill>
                  <a:prstClr val="black"/>
                </a:solidFill>
                <a:latin typeface="Arial"/>
                <a:cs typeface="Arial"/>
              </a:rPr>
              <a:t>Encrypted Traffic </a:t>
            </a:r>
            <a:r>
              <a:rPr kumimoji="0" lang="en-US" sz="2400" b="0" i="0" u="none" strike="noStrike" kern="1200" cap="none" spc="0" normalizeH="0" baseline="0" noProof="0" dirty="0">
                <a:ln>
                  <a:noFill/>
                </a:ln>
                <a:solidFill>
                  <a:prstClr val="black"/>
                </a:solidFill>
                <a:effectLst/>
                <a:uLnTx/>
                <a:uFillTx/>
                <a:latin typeface="Arial"/>
                <a:cs typeface="Arial"/>
              </a:rPr>
              <a:t>with SSL </a:t>
            </a:r>
            <a:r>
              <a:rPr lang="en-US" sz="2400" dirty="0">
                <a:solidFill>
                  <a:prstClr val="black"/>
                </a:solidFill>
                <a:latin typeface="Arial"/>
                <a:cs typeface="Arial"/>
              </a:rPr>
              <a:t>Decryption </a:t>
            </a:r>
            <a:r>
              <a:rPr kumimoji="0" lang="en-US" sz="2400" b="0" i="0" u="none" strike="noStrike" kern="1200" cap="none" spc="0" normalizeH="0" baseline="0" noProof="0" dirty="0">
                <a:ln>
                  <a:noFill/>
                </a:ln>
                <a:solidFill>
                  <a:prstClr val="black"/>
                </a:solidFill>
                <a:effectLst/>
                <a:uLnTx/>
                <a:uFillTx/>
                <a:latin typeface="Arial"/>
                <a:cs typeface="Arial"/>
              </a:rPr>
              <a:t>and Vision One Network Packet Broker</a:t>
            </a:r>
            <a:endParaRPr lang="en-US" sz="2400" dirty="0">
              <a:solidFill>
                <a:prstClr val="black"/>
              </a:solidFill>
              <a:latin typeface="Arial"/>
              <a:cs typeface="Arial"/>
            </a:endParaRPr>
          </a:p>
        </p:txBody>
      </p:sp>
      <p:sp>
        <p:nvSpPr>
          <p:cNvPr id="5" name="TextBox 4">
            <a:extLst>
              <a:ext uri="{FF2B5EF4-FFF2-40B4-BE49-F238E27FC236}">
                <a16:creationId xmlns:a16="http://schemas.microsoft.com/office/drawing/2014/main" id="{AB54AB90-76AB-5A85-9A6E-AE484B9BBB35}"/>
              </a:ext>
            </a:extLst>
          </p:cNvPr>
          <p:cNvSpPr txBox="1"/>
          <p:nvPr/>
        </p:nvSpPr>
        <p:spPr>
          <a:xfrm>
            <a:off x="3527664" y="1783156"/>
            <a:ext cx="6306534" cy="4955203"/>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Profile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Large</a:t>
            </a:r>
            <a:r>
              <a:rPr lang="en-US" sz="1600">
                <a:solidFill>
                  <a:prstClr val="black"/>
                </a:solidFill>
                <a:latin typeface="Arial" panose="020B0604020202020204" pitchFamily="34" charset="0"/>
                <a:cs typeface="Arial" panose="020B0604020202020204" pitchFamily="34" charset="0"/>
              </a:rPr>
              <a:t> Insurance Company in United States</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Customer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Customer</a:t>
            </a:r>
            <a:r>
              <a:rPr lang="en-US" sz="1600">
                <a:solidFill>
                  <a:prstClr val="black"/>
                </a:solidFill>
                <a:latin typeface="Arial" panose="020B0604020202020204" pitchFamily="34" charset="0"/>
                <a:cs typeface="Arial" panose="020B0604020202020204" pitchFamily="34" charset="0"/>
              </a:rPr>
              <a:t>’s firewall and intrusion protection service was not meeting their needs, due to encryption.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They needed an external solution for SSL decryption, so they could block and see encrypted  traffic.</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Visibility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Customer needed access to all their data for efficient monitoring and management, but the firewall was preventing visibility into encrypted traffic. They needed SSL decryption to see all data and to block higher risk traffic (Dropbox</a:t>
            </a:r>
            <a:r>
              <a:rPr lang="en-US" sz="1600">
                <a:solidFill>
                  <a:prstClr val="black"/>
                </a:solidFill>
                <a:latin typeface="Arial" panose="020B0604020202020204" pitchFamily="34" charset="0"/>
                <a:cs typeface="Arial" panose="020B0604020202020204" pitchFamily="34" charset="0"/>
              </a:rPr>
              <a:t> downloads, etc.)</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Solution</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–SSL decryption upgrade and Keysight Vision One Network Packet broker (</a:t>
            </a:r>
            <a:r>
              <a:rPr lang="en-US" sz="1600">
                <a:solidFill>
                  <a:prstClr val="black"/>
                </a:solidFill>
                <a:latin typeface="Arial" panose="020B0604020202020204" pitchFamily="34" charset="0"/>
                <a:cs typeface="Arial" panose="020B0604020202020204" pitchFamily="34" charset="0"/>
              </a:rPr>
              <a:t>NPB)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their second datacenter.</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Benefit</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1600">
                <a:solidFill>
                  <a:prstClr val="black"/>
                </a:solidFill>
                <a:latin typeface="Arial" panose="020B0604020202020204" pitchFamily="34" charset="0"/>
                <a:cs typeface="Arial" panose="020B0604020202020204" pitchFamily="34" charset="0"/>
              </a:rPr>
              <a:t> With NPBs and decryption, they optimized their existing next-generation firewalls, (utilizing their intrusion protection service for encrypted traffic) and their network performance management solution (Viavi Gigastore).</a:t>
            </a:r>
          </a:p>
        </p:txBody>
      </p:sp>
      <p:sp>
        <p:nvSpPr>
          <p:cNvPr id="6" name="Rectangle 5">
            <a:extLst>
              <a:ext uri="{FF2B5EF4-FFF2-40B4-BE49-F238E27FC236}">
                <a16:creationId xmlns:a16="http://schemas.microsoft.com/office/drawing/2014/main" id="{FB36BDA6-5125-CE08-2FCB-538BDF835B2B}"/>
              </a:ext>
            </a:extLst>
          </p:cNvPr>
          <p:cNvSpPr/>
          <p:nvPr/>
        </p:nvSpPr>
        <p:spPr>
          <a:xfrm>
            <a:off x="-35773" y="2158755"/>
            <a:ext cx="3204356" cy="2816156"/>
          </a:xfrm>
          <a:prstGeom prst="rect">
            <a:avLst/>
          </a:prstGeom>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Arial"/>
              <a:ea typeface="+mn-ea"/>
              <a:cs typeface="+mn-cs"/>
            </a:endParaRPr>
          </a:p>
          <a:p>
            <a:pPr marL="396875" indent="-163513" defTabSz="457200">
              <a:spcBef>
                <a:spcPts val="1000"/>
              </a:spcBef>
              <a:buFont typeface="Arial" panose="020B0604020202020204" pitchFamily="34" charset="0"/>
              <a:buChar char="•"/>
              <a:defRPr/>
            </a:pPr>
            <a:r>
              <a:rPr kumimoji="0" lang="en-US" sz="1200" b="1" i="0" u="none" strike="noStrike" kern="0" cap="none" spc="0" normalizeH="0" baseline="0" noProof="0">
                <a:ln>
                  <a:noFill/>
                </a:ln>
                <a:solidFill>
                  <a:prstClr val="black"/>
                </a:solidFill>
                <a:effectLst/>
                <a:uLnTx/>
                <a:uFillTx/>
                <a:latin typeface="Arial"/>
                <a:ea typeface="+mn-ea"/>
                <a:cs typeface="+mn-cs"/>
              </a:rPr>
              <a:t>Deal Size: </a:t>
            </a:r>
            <a:r>
              <a:rPr kumimoji="0" lang="en-US" sz="1200" b="1" i="0" u="none" strike="noStrike" kern="0" cap="none" spc="0" normalizeH="0" baseline="0" noProof="0">
                <a:ln>
                  <a:noFill/>
                </a:ln>
                <a:solidFill>
                  <a:schemeClr val="bg1"/>
                </a:solidFill>
                <a:effectLst/>
                <a:uLnTx/>
                <a:uFillTx/>
                <a:latin typeface="Arial"/>
                <a:ea typeface="+mn-ea"/>
                <a:cs typeface="+mn-cs"/>
              </a:rPr>
              <a:t>~$300,000</a:t>
            </a:r>
          </a:p>
          <a:p>
            <a:pPr marL="396875" indent="-163513" defTabSz="457200">
              <a:spcBef>
                <a:spcPts val="1000"/>
              </a:spcBef>
              <a:buFont typeface="Arial" panose="020B0604020202020204" pitchFamily="34" charset="0"/>
              <a:buChar char="•"/>
              <a:defRPr/>
            </a:pPr>
            <a:r>
              <a:rPr lang="en-US" sz="1200" b="1" kern="0">
                <a:solidFill>
                  <a:prstClr val="black"/>
                </a:solidFill>
                <a:latin typeface="Arial"/>
              </a:rPr>
              <a:t>Future Anticipated </a:t>
            </a:r>
            <a:r>
              <a:rPr kumimoji="0" lang="en-US" sz="1200" b="1" i="0" u="none" strike="noStrike" kern="0" cap="none" spc="0" normalizeH="0" baseline="0" noProof="0">
                <a:ln>
                  <a:noFill/>
                </a:ln>
                <a:solidFill>
                  <a:prstClr val="black"/>
                </a:solidFill>
                <a:effectLst/>
                <a:uLnTx/>
                <a:uFillTx/>
                <a:latin typeface="Arial"/>
                <a:ea typeface="+mn-ea"/>
                <a:cs typeface="+mn-cs"/>
              </a:rPr>
              <a:t>Deal Size:</a:t>
            </a:r>
            <a:br>
              <a:rPr lang="en-US" sz="1200" b="1" kern="0" noProof="0">
                <a:solidFill>
                  <a:schemeClr val="bg1"/>
                </a:solidFill>
                <a:latin typeface="Arial"/>
              </a:rPr>
            </a:br>
            <a:r>
              <a:rPr lang="en-US" sz="1200" b="1" kern="0" noProof="0">
                <a:solidFill>
                  <a:prstClr val="white"/>
                </a:solidFill>
                <a:latin typeface="Arial"/>
              </a:rPr>
              <a:t>TBD</a:t>
            </a:r>
            <a:endParaRPr kumimoji="0" lang="en-US" sz="1200" b="0" i="0" u="none" strike="noStrike" kern="0" cap="none" spc="0" normalizeH="0" baseline="0" noProof="0">
              <a:ln>
                <a:noFill/>
              </a:ln>
              <a:solidFill>
                <a:prstClr val="white"/>
              </a:solidFill>
              <a:effectLst/>
              <a:uLnTx/>
              <a:uFillTx/>
              <a:latin typeface="Arial"/>
              <a:ea typeface="+mn-ea"/>
              <a:cs typeface="+mn-cs"/>
            </a:endParaRPr>
          </a:p>
          <a:p>
            <a:pPr marL="396875" marR="0" lvl="0" indent="-163513"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prstClr val="black"/>
                </a:solidFill>
                <a:effectLst/>
                <a:uLnTx/>
                <a:uFillTx/>
                <a:latin typeface="Arial"/>
                <a:ea typeface="+mn-ea"/>
                <a:cs typeface="+mn-cs"/>
              </a:rPr>
              <a:t>Sales Cycle: </a:t>
            </a:r>
            <a:r>
              <a:rPr kumimoji="0" lang="en-US" sz="1200" b="1" i="0" u="none" strike="noStrike" kern="0" cap="none" spc="0" normalizeH="0" baseline="0" noProof="0">
                <a:ln>
                  <a:noFill/>
                </a:ln>
                <a:solidFill>
                  <a:schemeClr val="bg1"/>
                </a:solidFill>
                <a:effectLst/>
                <a:uLnTx/>
                <a:uFillTx/>
                <a:latin typeface="Arial"/>
                <a:ea typeface="+mn-ea"/>
                <a:cs typeface="+mn-cs"/>
              </a:rPr>
              <a:t>4 years</a:t>
            </a:r>
          </a:p>
          <a:p>
            <a:pPr marL="396875" marR="0" lvl="0" indent="-163513"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prstClr val="black"/>
                </a:solidFill>
                <a:effectLst/>
                <a:uLnTx/>
                <a:uFillTx/>
                <a:latin typeface="Arial"/>
                <a:ea typeface="+mn-ea"/>
                <a:cs typeface="+mn-cs"/>
              </a:rPr>
              <a:t>Buyer: </a:t>
            </a:r>
            <a:r>
              <a:rPr kumimoji="0" lang="en-US" sz="1200" b="1" i="0" u="none" strike="noStrike" kern="0" cap="none" spc="0" normalizeH="0" baseline="0" noProof="0">
                <a:ln>
                  <a:noFill/>
                </a:ln>
                <a:solidFill>
                  <a:schemeClr val="bg1"/>
                </a:solidFill>
                <a:effectLst/>
                <a:uLnTx/>
                <a:uFillTx/>
                <a:latin typeface="Arial"/>
                <a:ea typeface="+mn-ea"/>
                <a:cs typeface="+mn-cs"/>
              </a:rPr>
              <a:t>CISO Fran Moniz</a:t>
            </a:r>
            <a:endParaRPr kumimoji="0" lang="en-US" sz="1200" b="0" i="0" u="none" strike="noStrike" kern="0" cap="none" spc="0" normalizeH="0" baseline="0" noProof="0">
              <a:ln>
                <a:noFill/>
              </a:ln>
              <a:solidFill>
                <a:schemeClr val="bg1"/>
              </a:solidFill>
              <a:effectLst/>
              <a:uLnTx/>
              <a:uFillTx/>
              <a:latin typeface="Arial"/>
              <a:ea typeface="+mn-ea"/>
              <a:cs typeface="+mn-cs"/>
            </a:endParaRPr>
          </a:p>
          <a:p>
            <a:pPr marL="396875" indent="-163513" defTabSz="457200">
              <a:spcBef>
                <a:spcPts val="1000"/>
              </a:spcBef>
              <a:buFont typeface="Arial" panose="020B0604020202020204" pitchFamily="34" charset="0"/>
              <a:buChar char="•"/>
              <a:defRPr/>
            </a:pPr>
            <a:r>
              <a:rPr kumimoji="0" lang="en-US" sz="1200" b="1" i="0" u="none" strike="noStrike" kern="0" cap="none" spc="0" normalizeH="0" baseline="0" noProof="0">
                <a:ln>
                  <a:noFill/>
                </a:ln>
                <a:solidFill>
                  <a:prstClr val="black"/>
                </a:solidFill>
                <a:effectLst/>
                <a:uLnTx/>
                <a:uFillTx/>
                <a:latin typeface="Arial"/>
                <a:ea typeface="+mn-ea"/>
                <a:cs typeface="+mn-cs"/>
              </a:rPr>
              <a:t>Why Keysight: </a:t>
            </a:r>
            <a:r>
              <a:rPr lang="en-US" sz="1200" b="1" kern="0">
                <a:solidFill>
                  <a:schemeClr val="bg1"/>
                </a:solidFill>
                <a:latin typeface="Arial"/>
              </a:rPr>
              <a:t>Gained f</a:t>
            </a:r>
            <a:r>
              <a:rPr kumimoji="0" lang="en-US" sz="1200" b="1" i="0" u="none" strike="noStrike" kern="0" cap="none" spc="0" normalizeH="0" baseline="0" noProof="0">
                <a:ln>
                  <a:noFill/>
                </a:ln>
                <a:solidFill>
                  <a:schemeClr val="bg1"/>
                </a:solidFill>
                <a:effectLst/>
                <a:uLnTx/>
                <a:uFillTx/>
                <a:latin typeface="Arial"/>
                <a:ea typeface="+mn-ea"/>
                <a:cs typeface="+mn-cs"/>
              </a:rPr>
              <a:t>ull visibility into encrypted traffic with external decryption, leveraging existing security tools.</a:t>
            </a:r>
            <a:endParaRPr kumimoji="0" lang="en-US" sz="1200" b="0" i="0" u="none" strike="noStrike" kern="0" cap="none" spc="0" normalizeH="0" baseline="0" noProof="0">
              <a:ln>
                <a:noFill/>
              </a:ln>
              <a:solidFill>
                <a:schemeClr val="bg1"/>
              </a:solidFill>
              <a:effectLst/>
              <a:uLnTx/>
              <a:uFillTx/>
              <a:latin typeface="Arial"/>
              <a:ea typeface="+mn-ea"/>
              <a:cs typeface="+mn-cs"/>
            </a:endParaRPr>
          </a:p>
          <a:p>
            <a:pPr marL="396875" marR="0" lvl="0" indent="-163513"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0" cap="none" spc="0" normalizeH="0" baseline="0" noProof="0">
                <a:ln>
                  <a:noFill/>
                </a:ln>
                <a:solidFill>
                  <a:prstClr val="black"/>
                </a:solidFill>
                <a:effectLst/>
                <a:uLnTx/>
                <a:uFillTx/>
                <a:latin typeface="Arial"/>
                <a:ea typeface="+mn-ea"/>
                <a:cs typeface="+mn-cs"/>
              </a:rPr>
              <a:t>Follow on: </a:t>
            </a:r>
            <a:r>
              <a:rPr kumimoji="0" lang="en-US" sz="1200" b="1" i="0" u="none" strike="noStrike" kern="0" cap="none" spc="0" normalizeH="0" baseline="0" noProof="0">
                <a:ln>
                  <a:noFill/>
                </a:ln>
                <a:solidFill>
                  <a:schemeClr val="bg1"/>
                </a:solidFill>
                <a:effectLst/>
                <a:uLnTx/>
                <a:uFillTx/>
                <a:latin typeface="Arial"/>
                <a:ea typeface="+mn-ea"/>
                <a:cs typeface="+mn-cs"/>
              </a:rPr>
              <a:t>TBD</a:t>
            </a:r>
            <a:endParaRPr kumimoji="0" lang="en-US" sz="1200" b="0" i="0" u="none" strike="noStrike" kern="0" cap="none" spc="0" normalizeH="0" baseline="0" noProof="0">
              <a:ln>
                <a:noFill/>
              </a:ln>
              <a:solidFill>
                <a:schemeClr val="bg1"/>
              </a:solidFill>
              <a:effectLst/>
              <a:uLnTx/>
              <a:uFillTx/>
              <a:latin typeface="Arial"/>
              <a:ea typeface="+mn-ea"/>
              <a:cs typeface="+mn-cs"/>
            </a:endParaRPr>
          </a:p>
        </p:txBody>
      </p:sp>
      <p:sp>
        <p:nvSpPr>
          <p:cNvPr id="7" name="TextBox 6">
            <a:extLst>
              <a:ext uri="{FF2B5EF4-FFF2-40B4-BE49-F238E27FC236}">
                <a16:creationId xmlns:a16="http://schemas.microsoft.com/office/drawing/2014/main" id="{93D200FF-2345-4141-087C-BFF3F8FFE062}"/>
              </a:ext>
            </a:extLst>
          </p:cNvPr>
          <p:cNvSpPr txBox="1"/>
          <p:nvPr/>
        </p:nvSpPr>
        <p:spPr>
          <a:xfrm>
            <a:off x="10307248" y="1891832"/>
            <a:ext cx="143821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THE WINNING TEAM</a:t>
            </a:r>
            <a:endParaRPr kumimoji="0" lang="en-US" sz="10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F671AAA-D5E2-7EFD-C008-954F4B616584}"/>
              </a:ext>
            </a:extLst>
          </p:cNvPr>
          <p:cNvCxnSpPr/>
          <p:nvPr/>
        </p:nvCxnSpPr>
        <p:spPr>
          <a:xfrm>
            <a:off x="3598606" y="1639543"/>
            <a:ext cx="834280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312A963-2564-E788-393C-76AE938DD10E}"/>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0E4BEB-EBF7-A581-88FD-8AA40B847145}"/>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3B791F7E-3788-5FB4-03B0-895278A9DB43}"/>
              </a:ext>
            </a:extLst>
          </p:cNvPr>
          <p:cNvSpPr/>
          <p:nvPr/>
        </p:nvSpPr>
        <p:spPr>
          <a:xfrm>
            <a:off x="193499" y="1898436"/>
            <a:ext cx="3048905" cy="7232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DEAL SUMMARY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kern="0">
              <a:solidFill>
                <a:prstClr val="black"/>
              </a:solidFill>
              <a:latin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prstClr val="black"/>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473C0909-9DDA-675E-D2C2-A5035C60ED31}"/>
              </a:ext>
            </a:extLst>
          </p:cNvPr>
          <p:cNvCxnSpPr/>
          <p:nvPr/>
        </p:nvCxnSpPr>
        <p:spPr>
          <a:xfrm>
            <a:off x="250593" y="2270277"/>
            <a:ext cx="2647101"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F9B26464-BCB3-411D-688E-44FA3D65FA0A}"/>
              </a:ext>
            </a:extLst>
          </p:cNvPr>
          <p:cNvPicPr>
            <a:picLocks noChangeAspect="1"/>
          </p:cNvPicPr>
          <p:nvPr/>
        </p:nvPicPr>
        <p:blipFill>
          <a:blip r:embed="rId2"/>
          <a:stretch>
            <a:fillRect/>
          </a:stretch>
        </p:blipFill>
        <p:spPr>
          <a:xfrm>
            <a:off x="10293486" y="4455075"/>
            <a:ext cx="1465738" cy="526032"/>
          </a:xfrm>
          <a:prstGeom prst="rect">
            <a:avLst/>
          </a:prstGeom>
        </p:spPr>
      </p:pic>
      <p:pic>
        <p:nvPicPr>
          <p:cNvPr id="15" name="Picture 14">
            <a:extLst>
              <a:ext uri="{FF2B5EF4-FFF2-40B4-BE49-F238E27FC236}">
                <a16:creationId xmlns:a16="http://schemas.microsoft.com/office/drawing/2014/main" id="{848B6BBB-D149-1BCC-7A70-481A51185BD1}"/>
              </a:ext>
            </a:extLst>
          </p:cNvPr>
          <p:cNvPicPr>
            <a:picLocks noChangeAspect="1"/>
          </p:cNvPicPr>
          <p:nvPr/>
        </p:nvPicPr>
        <p:blipFill>
          <a:blip r:embed="rId3"/>
          <a:stretch>
            <a:fillRect/>
          </a:stretch>
        </p:blipFill>
        <p:spPr>
          <a:xfrm>
            <a:off x="10293486" y="3277033"/>
            <a:ext cx="1465738" cy="710413"/>
          </a:xfrm>
          <a:prstGeom prst="rect">
            <a:avLst/>
          </a:prstGeom>
        </p:spPr>
      </p:pic>
      <p:pic>
        <p:nvPicPr>
          <p:cNvPr id="16" name="Picture 15" descr="A picture containing screenshot, yellow, amber, colorfulness&#10;&#10;Description automatically generated">
            <a:extLst>
              <a:ext uri="{FF2B5EF4-FFF2-40B4-BE49-F238E27FC236}">
                <a16:creationId xmlns:a16="http://schemas.microsoft.com/office/drawing/2014/main" id="{C05D4526-D2B2-D175-7B65-3321B8AACF5E}"/>
              </a:ext>
            </a:extLst>
          </p:cNvPr>
          <p:cNvPicPr>
            <a:picLocks noChangeAspect="1"/>
          </p:cNvPicPr>
          <p:nvPr/>
        </p:nvPicPr>
        <p:blipFill>
          <a:blip r:embed="rId4"/>
          <a:stretch>
            <a:fillRect/>
          </a:stretch>
        </p:blipFill>
        <p:spPr>
          <a:xfrm>
            <a:off x="0" y="-1"/>
            <a:ext cx="3204356" cy="1354569"/>
          </a:xfrm>
          <a:prstGeom prst="rect">
            <a:avLst/>
          </a:prstGeom>
        </p:spPr>
      </p:pic>
      <p:pic>
        <p:nvPicPr>
          <p:cNvPr id="17" name="Picture 16">
            <a:extLst>
              <a:ext uri="{FF2B5EF4-FFF2-40B4-BE49-F238E27FC236}">
                <a16:creationId xmlns:a16="http://schemas.microsoft.com/office/drawing/2014/main" id="{0A7E3FAC-175E-DF9A-F9F8-9F269E018CBB}"/>
              </a:ext>
            </a:extLst>
          </p:cNvPr>
          <p:cNvPicPr>
            <a:picLocks noChangeAspect="1"/>
          </p:cNvPicPr>
          <p:nvPr/>
        </p:nvPicPr>
        <p:blipFill>
          <a:blip r:embed="rId5"/>
          <a:stretch>
            <a:fillRect/>
          </a:stretch>
        </p:blipFill>
        <p:spPr>
          <a:xfrm>
            <a:off x="10056993" y="2302479"/>
            <a:ext cx="1938725" cy="584229"/>
          </a:xfrm>
          <a:prstGeom prst="rect">
            <a:avLst/>
          </a:prstGeom>
        </p:spPr>
      </p:pic>
      <p:sp>
        <p:nvSpPr>
          <p:cNvPr id="18" name="TextBox 17">
            <a:extLst>
              <a:ext uri="{FF2B5EF4-FFF2-40B4-BE49-F238E27FC236}">
                <a16:creationId xmlns:a16="http://schemas.microsoft.com/office/drawing/2014/main" id="{4C98F476-DD50-FC3C-11C5-A19867E21691}"/>
              </a:ext>
            </a:extLst>
          </p:cNvPr>
          <p:cNvSpPr txBox="1"/>
          <p:nvPr/>
        </p:nvSpPr>
        <p:spPr>
          <a:xfrm>
            <a:off x="346910" y="120082"/>
            <a:ext cx="2457584" cy="384721"/>
          </a:xfrm>
          <a:prstGeom prst="rect">
            <a:avLst/>
          </a:prstGeom>
          <a:noFill/>
        </p:spPr>
        <p:txBody>
          <a:bodyPr wrap="square" rtlCol="0">
            <a:spAutoFit/>
          </a:bodyPr>
          <a:lstStyle/>
          <a:p>
            <a:pPr algn="ctr"/>
            <a:r>
              <a:rPr kumimoji="0" lang="en-US" sz="9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FOR KEYSIGHT INTERNAL USE ONLY</a:t>
            </a:r>
          </a:p>
          <a:p>
            <a:pPr algn="ctr"/>
            <a:endParaRPr lang="en-US" sz="1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13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B858ED-46DE-1891-E8A1-765AE5E2E604}"/>
              </a:ext>
            </a:extLst>
          </p:cNvPr>
          <p:cNvSpPr/>
          <p:nvPr/>
        </p:nvSpPr>
        <p:spPr>
          <a:xfrm>
            <a:off x="0" y="1345794"/>
            <a:ext cx="3204356" cy="552270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D26E740C-83A7-04C9-CF42-CBCF57F19DD1}"/>
              </a:ext>
            </a:extLst>
          </p:cNvPr>
          <p:cNvSpPr txBox="1"/>
          <p:nvPr/>
        </p:nvSpPr>
        <p:spPr>
          <a:xfrm>
            <a:off x="3404347" y="271621"/>
            <a:ext cx="78312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Visibility into 100GE links &amp; Packet Brokering for Security Monitoring </a:t>
            </a:r>
          </a:p>
        </p:txBody>
      </p:sp>
      <p:sp>
        <p:nvSpPr>
          <p:cNvPr id="5" name="TextBox 4">
            <a:extLst>
              <a:ext uri="{FF2B5EF4-FFF2-40B4-BE49-F238E27FC236}">
                <a16:creationId xmlns:a16="http://schemas.microsoft.com/office/drawing/2014/main" id="{EFA61756-38F9-38AF-35F1-2B5DE242FC7D}"/>
              </a:ext>
            </a:extLst>
          </p:cNvPr>
          <p:cNvSpPr txBox="1"/>
          <p:nvPr/>
        </p:nvSpPr>
        <p:spPr>
          <a:xfrm>
            <a:off x="3404347" y="1376643"/>
            <a:ext cx="8607399" cy="4708981"/>
          </a:xfrm>
          <a:prstGeom prst="rect">
            <a:avLst/>
          </a:prstGeom>
          <a:noFill/>
        </p:spPr>
        <p:txBody>
          <a:bodyPr wrap="square" lIns="91440" tIns="45720" rIns="91440" bIns="45720" rtlCol="0" anchor="t">
            <a:spAutoFit/>
          </a:bodyPr>
          <a:lstStyle/>
          <a:p>
            <a:pPr marL="233045" indent="-233045">
              <a:spcBef>
                <a:spcPts val="1800"/>
              </a:spcBef>
              <a:buClr>
                <a:srgbClr val="FF0000"/>
              </a:buClr>
              <a:buFont typeface="Arial" panose="020B0604020202020204" pitchFamily="34" charset="0"/>
              <a:buChar char="•"/>
              <a:defRPr/>
            </a:pPr>
            <a:r>
              <a:rPr kumimoji="0" lang="en-US" sz="1500" b="1" i="0" u="none" strike="noStrike" kern="1200" cap="none" spc="0" normalizeH="0" baseline="0" noProof="0">
                <a:ln>
                  <a:noFill/>
                </a:ln>
                <a:effectLst/>
                <a:uLnTx/>
                <a:uFillTx/>
                <a:latin typeface="Arial"/>
                <a:cs typeface="Arial"/>
              </a:rPr>
              <a:t>Profile</a:t>
            </a:r>
            <a:r>
              <a:rPr kumimoji="0" lang="en-US" sz="1500" b="0" i="0" u="none" strike="noStrike" kern="1200" cap="none" spc="0" normalizeH="0" baseline="0" noProof="0">
                <a:ln>
                  <a:noFill/>
                </a:ln>
                <a:effectLst/>
                <a:uLnTx/>
                <a:uFillTx/>
                <a:latin typeface="Arial"/>
                <a:cs typeface="Arial"/>
              </a:rPr>
              <a:t> – </a:t>
            </a:r>
            <a:r>
              <a:rPr lang="en-US" sz="1500">
                <a:latin typeface="Arial"/>
                <a:cs typeface="Arial"/>
              </a:rPr>
              <a:t>leader in data analytics, software developer for finance/trading and energy located in Chicago, IL. </a:t>
            </a:r>
            <a:endParaRPr lang="en-US" sz="1500"/>
          </a:p>
          <a:p>
            <a:pPr marL="233045" marR="0" lvl="0" indent="-233045" fontAlgn="auto">
              <a:lnSpc>
                <a:spcPct val="100000"/>
              </a:lnSpc>
              <a:spcBef>
                <a:spcPts val="1800"/>
              </a:spcBef>
              <a:spcAft>
                <a:spcPts val="0"/>
              </a:spcAft>
              <a:buClr>
                <a:srgbClr val="FF0000"/>
              </a:buClr>
              <a:buSzTx/>
              <a:buFont typeface="Arial" panose="020B0604020202020204" pitchFamily="34" charset="0"/>
              <a:buChar char="•"/>
              <a:tabLst/>
              <a:defRPr/>
            </a:pPr>
            <a:r>
              <a:rPr lang="en-US" sz="1500" b="1">
                <a:latin typeface="Arial"/>
                <a:cs typeface="Arial"/>
              </a:rPr>
              <a:t>Customer Challenge </a:t>
            </a:r>
            <a:r>
              <a:rPr kumimoji="0" lang="en-US" sz="1500" b="0" i="0" u="none" strike="noStrike" kern="1200" cap="none" spc="0" normalizeH="0" baseline="0" noProof="0">
                <a:ln>
                  <a:noFill/>
                </a:ln>
                <a:effectLst/>
                <a:uLnTx/>
                <a:uFillTx/>
                <a:latin typeface="Arial"/>
                <a:cs typeface="Arial"/>
              </a:rPr>
              <a:t>– </a:t>
            </a:r>
            <a:r>
              <a:rPr lang="en-US" sz="1500">
                <a:latin typeface="Arial"/>
                <a:cs typeface="Arial"/>
              </a:rPr>
              <a:t>Upgraded their network taps and aggregation switches to support higher bandwidth requirements, specifically for 10G, 40G, and 100G connections. SecOps team needed deduplication, VXLAN header stripping and filtering to optimize Security Monitoring Tool Performance. Ransomware, recovery time is a prime concern for them. Needed to enhance their network infrastructure for heightened security and improved troubleshooting capabilities.</a:t>
            </a:r>
          </a:p>
          <a:p>
            <a:pPr marL="233045" indent="-233045">
              <a:spcBef>
                <a:spcPts val="1800"/>
              </a:spcBef>
              <a:buClr>
                <a:srgbClr val="FF0000"/>
              </a:buClr>
              <a:buFont typeface="Arial" panose="020B0604020202020204" pitchFamily="34" charset="0"/>
              <a:buChar char="•"/>
              <a:defRPr/>
            </a:pPr>
            <a:r>
              <a:rPr lang="en-US" sz="1500" b="1">
                <a:latin typeface="Arial"/>
                <a:cs typeface="Arial"/>
              </a:rPr>
              <a:t>Network Challenge </a:t>
            </a:r>
            <a:r>
              <a:rPr kumimoji="0" lang="en-US" sz="1500" b="0" i="0" u="none" strike="noStrike" kern="1200" cap="none" spc="0" normalizeH="0" baseline="0" noProof="0">
                <a:ln>
                  <a:noFill/>
                </a:ln>
                <a:effectLst/>
                <a:uLnTx/>
                <a:uFillTx/>
                <a:latin typeface="Arial"/>
                <a:cs typeface="Arial"/>
              </a:rPr>
              <a:t>– </a:t>
            </a:r>
            <a:r>
              <a:rPr lang="en-US" sz="1500">
                <a:latin typeface="Arial"/>
                <a:cs typeface="Arial"/>
              </a:rPr>
              <a:t>Visibility into traffic on upgraded 100GE links for (3) sites. Complex network environment that required tapping into multiple bandwidths across different geographic locations, with an emphasis on security and latency concerns.</a:t>
            </a:r>
          </a:p>
          <a:p>
            <a:pPr marL="233045" indent="-233045">
              <a:spcBef>
                <a:spcPts val="1800"/>
              </a:spcBef>
              <a:buClr>
                <a:srgbClr val="FF0000"/>
              </a:buClr>
              <a:buFont typeface="Arial" panose="020B0604020202020204" pitchFamily="34" charset="0"/>
              <a:buChar char="•"/>
              <a:defRPr/>
            </a:pPr>
            <a:r>
              <a:rPr lang="en-US" sz="1500" b="1">
                <a:latin typeface="Arial"/>
                <a:cs typeface="Arial"/>
              </a:rPr>
              <a:t>Solution</a:t>
            </a:r>
            <a:r>
              <a:rPr kumimoji="0" lang="en-US" sz="1500" b="0" i="0" u="none" strike="noStrike" kern="1200" cap="none" spc="0" normalizeH="0" baseline="0" noProof="0">
                <a:ln>
                  <a:noFill/>
                </a:ln>
                <a:effectLst/>
                <a:uLnTx/>
                <a:uFillTx/>
                <a:latin typeface="Arial"/>
                <a:cs typeface="Arial"/>
              </a:rPr>
              <a:t> – </a:t>
            </a:r>
            <a:r>
              <a:rPr lang="en-US" sz="1500">
                <a:latin typeface="Arial"/>
                <a:cs typeface="Arial"/>
              </a:rPr>
              <a:t>10G LR Flex Taps in MTP format, series of 100G MTP SR MM, and (3) Vision400 NPB’s capable of handling 100G/40G/10G connections. Bought </a:t>
            </a:r>
            <a:r>
              <a:rPr lang="en-US" sz="1500" err="1">
                <a:latin typeface="Arial"/>
                <a:cs typeface="Arial"/>
              </a:rPr>
              <a:t>TradeVision</a:t>
            </a:r>
            <a:r>
              <a:rPr lang="en-US" sz="1500">
                <a:latin typeface="Arial"/>
                <a:cs typeface="Arial"/>
              </a:rPr>
              <a:t> in September.</a:t>
            </a:r>
          </a:p>
          <a:p>
            <a:pPr marL="233045" indent="-233045">
              <a:spcBef>
                <a:spcPts val="1800"/>
              </a:spcBef>
              <a:buClr>
                <a:srgbClr val="FF0000"/>
              </a:buClr>
              <a:buFont typeface="Arial" panose="020B0604020202020204" pitchFamily="34" charset="0"/>
              <a:buChar char="•"/>
              <a:defRPr/>
            </a:pPr>
            <a:r>
              <a:rPr lang="en-US" sz="1500" b="1">
                <a:latin typeface="Arial"/>
                <a:cs typeface="Arial"/>
              </a:rPr>
              <a:t>Benefit</a:t>
            </a:r>
            <a:r>
              <a:rPr kumimoji="0" lang="en-US" sz="1500" b="1" i="0" u="none" strike="noStrike" kern="1200" cap="none" spc="0" normalizeH="0" baseline="0" noProof="0">
                <a:ln>
                  <a:noFill/>
                </a:ln>
                <a:effectLst/>
                <a:uLnTx/>
                <a:uFillTx/>
                <a:latin typeface="Arial"/>
                <a:cs typeface="Arial"/>
              </a:rPr>
              <a:t> </a:t>
            </a:r>
            <a:r>
              <a:rPr kumimoji="0" lang="en-US" sz="1500" b="0" i="0" u="none" strike="noStrike" kern="1200" cap="none" spc="0" normalizeH="0" baseline="0" noProof="0">
                <a:ln>
                  <a:noFill/>
                </a:ln>
                <a:effectLst/>
                <a:uLnTx/>
                <a:uFillTx/>
                <a:latin typeface="Arial"/>
                <a:cs typeface="Arial"/>
              </a:rPr>
              <a:t>– </a:t>
            </a:r>
            <a:r>
              <a:rPr lang="en-US" sz="1500">
                <a:latin typeface="Arial"/>
                <a:cs typeface="Arial"/>
              </a:rPr>
              <a:t>Visibility into their 40G/100G Cisco ACI network. Network infrastructure supporting various bandwidths, enabling them to monitor and secure their network more effectively. Solution also provided timestamping for security analysis and facilitated </a:t>
            </a:r>
            <a:r>
              <a:rPr lang="en-US" sz="1500" err="1">
                <a:latin typeface="Arial"/>
                <a:cs typeface="Arial"/>
              </a:rPr>
              <a:t>Enverus</a:t>
            </a:r>
            <a:r>
              <a:rPr lang="en-US" sz="1500">
                <a:latin typeface="Arial"/>
                <a:cs typeface="Arial"/>
              </a:rPr>
              <a:t>' transition from 10G to 100G traffic, ensuring they are prepared for future network demands.</a:t>
            </a:r>
            <a:r>
              <a:rPr lang="en-US" sz="1500" b="0" i="0">
                <a:effectLst/>
                <a:latin typeface="Arial"/>
                <a:cs typeface="Arial"/>
              </a:rPr>
              <a:t> </a:t>
            </a:r>
            <a:endParaRPr lang="en-US" sz="1500">
              <a:latin typeface="Arial"/>
              <a:cs typeface="Arial"/>
            </a:endParaRPr>
          </a:p>
        </p:txBody>
      </p:sp>
      <p:cxnSp>
        <p:nvCxnSpPr>
          <p:cNvPr id="7" name="Straight Connector 6">
            <a:extLst>
              <a:ext uri="{FF2B5EF4-FFF2-40B4-BE49-F238E27FC236}">
                <a16:creationId xmlns:a16="http://schemas.microsoft.com/office/drawing/2014/main" id="{EA55E11E-AC13-77A7-920E-8B0C0ED383A0}"/>
              </a:ext>
            </a:extLst>
          </p:cNvPr>
          <p:cNvCxnSpPr/>
          <p:nvPr/>
        </p:nvCxnSpPr>
        <p:spPr>
          <a:xfrm>
            <a:off x="3540851" y="1335284"/>
            <a:ext cx="8470895"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picture containing screenshot, yellow, amber, colorfulness&#10;&#10;Description automatically generated">
            <a:extLst>
              <a:ext uri="{FF2B5EF4-FFF2-40B4-BE49-F238E27FC236}">
                <a16:creationId xmlns:a16="http://schemas.microsoft.com/office/drawing/2014/main" id="{545412BC-4214-2E50-BF06-5F945D0151CE}"/>
              </a:ext>
            </a:extLst>
          </p:cNvPr>
          <p:cNvPicPr>
            <a:picLocks noChangeAspect="1"/>
          </p:cNvPicPr>
          <p:nvPr/>
        </p:nvPicPr>
        <p:blipFill>
          <a:blip r:embed="rId2"/>
          <a:stretch>
            <a:fillRect/>
          </a:stretch>
        </p:blipFill>
        <p:spPr>
          <a:xfrm>
            <a:off x="0" y="-1"/>
            <a:ext cx="3204356" cy="1354569"/>
          </a:xfrm>
          <a:prstGeom prst="rect">
            <a:avLst/>
          </a:prstGeom>
        </p:spPr>
      </p:pic>
      <p:sp>
        <p:nvSpPr>
          <p:cNvPr id="9" name="Rectangle 8">
            <a:extLst>
              <a:ext uri="{FF2B5EF4-FFF2-40B4-BE49-F238E27FC236}">
                <a16:creationId xmlns:a16="http://schemas.microsoft.com/office/drawing/2014/main" id="{A2644A0A-A42B-FF85-5C31-6907DB3C2D15}"/>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2178FD8-1FA8-B11C-E8DF-FBFCA136083D}"/>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2" name="Footer Placeholder 22">
            <a:extLst>
              <a:ext uri="{FF2B5EF4-FFF2-40B4-BE49-F238E27FC236}">
                <a16:creationId xmlns:a16="http://schemas.microsoft.com/office/drawing/2014/main" id="{90F7FF49-874E-B900-9091-220719EE1267}"/>
              </a:ext>
            </a:extLst>
          </p:cNvPr>
          <p:cNvSpPr txBox="1">
            <a:spLocks/>
          </p:cNvSpPr>
          <p:nvPr/>
        </p:nvSpPr>
        <p:spPr>
          <a:xfrm>
            <a:off x="11235559" y="6435849"/>
            <a:ext cx="974332"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JAN 2024</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69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0" y="1335284"/>
            <a:ext cx="3204356" cy="552270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630676D8-0ADF-4C27-88EC-8BA320A4ED9D}"/>
              </a:ext>
            </a:extLst>
          </p:cNvPr>
          <p:cNvSpPr txBox="1"/>
          <p:nvPr/>
        </p:nvSpPr>
        <p:spPr>
          <a:xfrm>
            <a:off x="3470512" y="379221"/>
            <a:ext cx="847089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Large National Bank Needed Reliable Visibility with Equal Scale Ability</a:t>
            </a:r>
          </a:p>
        </p:txBody>
      </p:sp>
      <p:sp>
        <p:nvSpPr>
          <p:cNvPr id="26" name="TextBox 25">
            <a:extLst>
              <a:ext uri="{FF2B5EF4-FFF2-40B4-BE49-F238E27FC236}">
                <a16:creationId xmlns:a16="http://schemas.microsoft.com/office/drawing/2014/main" id="{F56C0969-5607-4DAF-BE46-9D4C5DE98531}"/>
              </a:ext>
            </a:extLst>
          </p:cNvPr>
          <p:cNvSpPr txBox="1"/>
          <p:nvPr/>
        </p:nvSpPr>
        <p:spPr>
          <a:xfrm>
            <a:off x="3470512" y="2169907"/>
            <a:ext cx="7343208" cy="3477875"/>
          </a:xfrm>
          <a:prstGeom prst="rect">
            <a:avLst/>
          </a:prstGeom>
          <a:noFill/>
        </p:spPr>
        <p:txBody>
          <a:bodyPr wrap="square" lIns="91440" tIns="45720" rIns="91440" bIns="45720" rtlCol="0" anchor="t">
            <a:spAutoFit/>
          </a:bodyPr>
          <a:lstStyle/>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Profile</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Large National Bank, Midwest headquarters </a:t>
            </a:r>
            <a:endParaRPr lang="en-US">
              <a:ea typeface="+mn-ea"/>
            </a:endParaRPr>
          </a:p>
          <a:p>
            <a:pPr marL="233045" indent="-233045">
              <a:spcBef>
                <a:spcPts val="1800"/>
              </a:spcBef>
              <a:buClr>
                <a:srgbClr val="FF0000"/>
              </a:buClr>
              <a:buFont typeface="Arial" panose="020B0604020202020204" pitchFamily="34" charset="0"/>
              <a:buChar char="•"/>
              <a:defRPr/>
            </a:pPr>
            <a:r>
              <a:rPr kumimoji="0" lang="en-US" sz="1600" b="1" i="0" u="none" strike="noStrike" kern="1200" cap="none" spc="0" normalizeH="0" baseline="0" noProof="0">
                <a:ln>
                  <a:noFill/>
                </a:ln>
                <a:solidFill>
                  <a:prstClr val="black"/>
                </a:solidFill>
                <a:effectLst/>
                <a:uLnTx/>
                <a:uFillTx/>
                <a:latin typeface="Arial"/>
                <a:cs typeface="Arial"/>
              </a:rPr>
              <a:t>Customer Challenge </a:t>
            </a:r>
            <a:r>
              <a:rPr kumimoji="0" lang="en-US" sz="1600" b="0" i="0" u="none" strike="noStrike" kern="1200" cap="none" spc="0" normalizeH="0" baseline="0" noProof="0">
                <a:ln>
                  <a:noFill/>
                </a:ln>
                <a:solidFill>
                  <a:prstClr val="black"/>
                </a:solidFill>
                <a:effectLst/>
                <a:uLnTx/>
                <a:uFillTx/>
                <a:latin typeface="Arial"/>
                <a:cs typeface="Arial"/>
              </a:rPr>
              <a:t>– Scaling Security and Network Visibility as they upgraded their Network to 40G &amp; </a:t>
            </a:r>
            <a:r>
              <a:rPr lang="en-US" sz="1600">
                <a:solidFill>
                  <a:prstClr val="black"/>
                </a:solidFill>
                <a:latin typeface="Arial"/>
                <a:cs typeface="Arial"/>
              </a:rPr>
              <a:t>100G testing</a:t>
            </a:r>
            <a:r>
              <a:rPr kumimoji="0" lang="en-US" sz="1600" b="0" i="0" u="none" strike="noStrike" kern="1200" cap="none" spc="0" normalizeH="0" baseline="0" noProof="0">
                <a:ln>
                  <a:noFill/>
                </a:ln>
                <a:solidFill>
                  <a:prstClr val="black"/>
                </a:solidFill>
                <a:effectLst/>
                <a:uLnTx/>
                <a:uFillTx/>
                <a:latin typeface="Arial"/>
                <a:cs typeface="Arial"/>
              </a:rPr>
              <a:t> and replication of multiple business locations</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Network Challenge </a:t>
            </a:r>
            <a:r>
              <a:rPr kumimoji="0" lang="en-US" sz="1600" b="0" i="0" u="none" strike="noStrike" kern="1200" cap="none" spc="0" normalizeH="0" baseline="0" noProof="0">
                <a:ln>
                  <a:noFill/>
                </a:ln>
                <a:solidFill>
                  <a:prstClr val="black"/>
                </a:solidFill>
                <a:effectLst/>
                <a:uLnTx/>
                <a:uFillTx/>
                <a:latin typeface="Arial"/>
                <a:cs typeface="Arial"/>
              </a:rPr>
              <a:t>– </a:t>
            </a:r>
            <a:r>
              <a:rPr lang="en-US" sz="1600">
                <a:solidFill>
                  <a:prstClr val="black"/>
                </a:solidFill>
                <a:latin typeface="Arial"/>
                <a:cs typeface="Arial"/>
              </a:rPr>
              <a:t>NetOps</a:t>
            </a:r>
            <a:r>
              <a:rPr kumimoji="0" lang="en-US" sz="1600" b="0" i="0" u="none" strike="noStrike" kern="1200" cap="none" spc="0" normalizeH="0" baseline="0" noProof="0">
                <a:ln>
                  <a:noFill/>
                </a:ln>
                <a:solidFill>
                  <a:prstClr val="black"/>
                </a:solidFill>
                <a:effectLst/>
                <a:uLnTx/>
                <a:uFillTx/>
                <a:latin typeface="Arial"/>
                <a:cs typeface="Arial"/>
              </a:rPr>
              <a:t> team needed an efficient and secure way to </a:t>
            </a:r>
            <a:r>
              <a:rPr lang="en-US" sz="1600">
                <a:solidFill>
                  <a:prstClr val="black"/>
                </a:solidFill>
                <a:latin typeface="Arial"/>
                <a:cs typeface="Arial"/>
              </a:rPr>
              <a:t>deliver</a:t>
            </a:r>
            <a:r>
              <a:rPr kumimoji="0" lang="en-US" sz="1600" b="0" i="0" u="none" strike="noStrike" kern="1200" cap="none" spc="0" normalizeH="0" baseline="0" noProof="0">
                <a:ln>
                  <a:noFill/>
                </a:ln>
                <a:solidFill>
                  <a:prstClr val="black"/>
                </a:solidFill>
                <a:effectLst/>
                <a:uLnTx/>
                <a:uFillTx/>
                <a:latin typeface="Arial"/>
                <a:cs typeface="Arial"/>
              </a:rPr>
              <a:t> the correct data over to </a:t>
            </a:r>
            <a:r>
              <a:rPr lang="en-US" sz="1600" err="1">
                <a:solidFill>
                  <a:prstClr val="black"/>
                </a:solidFill>
                <a:latin typeface="Arial"/>
                <a:cs typeface="Arial"/>
              </a:rPr>
              <a:t>Forescout</a:t>
            </a:r>
            <a:r>
              <a:rPr lang="en-US" sz="1600">
                <a:solidFill>
                  <a:prstClr val="black"/>
                </a:solidFill>
                <a:latin typeface="Arial"/>
                <a:cs typeface="Arial"/>
              </a:rPr>
              <a:t> and other tools</a:t>
            </a:r>
            <a:r>
              <a:rPr kumimoji="0" lang="en-US" sz="1600" b="0" i="0" u="none" strike="noStrike" kern="1200" cap="none" spc="0" normalizeH="0" baseline="0" noProof="0">
                <a:ln>
                  <a:noFill/>
                </a:ln>
                <a:solidFill>
                  <a:prstClr val="black"/>
                </a:solidFill>
                <a:effectLst/>
                <a:uLnTx/>
                <a:uFillTx/>
                <a:latin typeface="Arial"/>
                <a:cs typeface="Arial"/>
              </a:rPr>
              <a:t> that could scale with minimal rack space</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Solution</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Keysight Flex TAPs</a:t>
            </a:r>
            <a:endParaRPr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Benefit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Customer now has visibility into their 40-100G Cisco ACI Network, and able to scale without compromise </a:t>
            </a:r>
            <a:endParaRPr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44D1225-3998-0962-5475-A9B3E6EE22E6}"/>
              </a:ext>
            </a:extLst>
          </p:cNvPr>
          <p:cNvCxnSpPr/>
          <p:nvPr/>
        </p:nvCxnSpPr>
        <p:spPr>
          <a:xfrm>
            <a:off x="3470512" y="1655681"/>
            <a:ext cx="8470895"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icture containing screenshot, yellow, amber, colorfulness&#10;&#10;Description automatically generated">
            <a:extLst>
              <a:ext uri="{FF2B5EF4-FFF2-40B4-BE49-F238E27FC236}">
                <a16:creationId xmlns:a16="http://schemas.microsoft.com/office/drawing/2014/main" id="{2402391D-DB5C-C0A1-FF90-1274EDED232D}"/>
              </a:ext>
            </a:extLst>
          </p:cNvPr>
          <p:cNvPicPr>
            <a:picLocks noChangeAspect="1"/>
          </p:cNvPicPr>
          <p:nvPr/>
        </p:nvPicPr>
        <p:blipFill>
          <a:blip r:embed="rId2"/>
          <a:stretch>
            <a:fillRect/>
          </a:stretch>
        </p:blipFill>
        <p:spPr>
          <a:xfrm>
            <a:off x="0" y="-1"/>
            <a:ext cx="3204356" cy="1354569"/>
          </a:xfrm>
          <a:prstGeom prst="rect">
            <a:avLst/>
          </a:prstGeom>
        </p:spPr>
      </p:pic>
      <p:sp>
        <p:nvSpPr>
          <p:cNvPr id="6" name="Rectangle 5">
            <a:extLst>
              <a:ext uri="{FF2B5EF4-FFF2-40B4-BE49-F238E27FC236}">
                <a16:creationId xmlns:a16="http://schemas.microsoft.com/office/drawing/2014/main" id="{39C465B3-FEE7-070B-9F6D-F79A1EED55CD}"/>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4B8EF18-395E-9D75-AF5B-1EF2F071B997}"/>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16" name="TextBox 15">
            <a:extLst>
              <a:ext uri="{FF2B5EF4-FFF2-40B4-BE49-F238E27FC236}">
                <a16:creationId xmlns:a16="http://schemas.microsoft.com/office/drawing/2014/main" id="{BB6C1001-2C0A-A757-0F70-0817D45B2213}"/>
              </a:ext>
            </a:extLst>
          </p:cNvPr>
          <p:cNvSpPr txBox="1"/>
          <p:nvPr/>
        </p:nvSpPr>
        <p:spPr>
          <a:xfrm>
            <a:off x="97972" y="2644170"/>
            <a:ext cx="2955459"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Arial"/>
                <a:cs typeface="Arial"/>
              </a:rPr>
              <a:t>“Keysight TAPs provide the scale needed for Visibility </a:t>
            </a:r>
            <a:br>
              <a:rPr kumimoji="0" lang="en-US" sz="1400" b="0" i="0" u="none" strike="noStrike" kern="1200" cap="none" spc="0" normalizeH="0" baseline="0" noProof="0">
                <a:ln>
                  <a:noFill/>
                </a:ln>
                <a:solidFill>
                  <a:srgbClr val="FFFF00"/>
                </a:solidFill>
                <a:effectLst/>
                <a:uLnTx/>
                <a:uFillTx/>
                <a:latin typeface="Arial"/>
                <a:cs typeface="Arial"/>
              </a:rPr>
            </a:br>
            <a:r>
              <a:rPr kumimoji="0" lang="en-US" sz="1400" b="0" i="0" u="none" strike="noStrike" kern="1200" cap="none" spc="0" normalizeH="0" baseline="0" noProof="0">
                <a:ln>
                  <a:noFill/>
                </a:ln>
                <a:solidFill>
                  <a:srgbClr val="FFFF00"/>
                </a:solidFill>
                <a:effectLst/>
                <a:uLnTx/>
                <a:uFillTx/>
                <a:latin typeface="Arial"/>
                <a:cs typeface="Arial"/>
              </a:rPr>
              <a:t>in my DC.”</a:t>
            </a:r>
            <a:br>
              <a:rPr kumimoji="0" lang="en-US" sz="1400" b="0" i="0" u="none" strike="noStrike" kern="1200" cap="none" spc="0" normalizeH="0" baseline="0" noProof="0">
                <a:ln>
                  <a:noFill/>
                </a:ln>
                <a:solidFill>
                  <a:srgbClr val="FFFF00"/>
                </a:solidFill>
                <a:effectLst/>
                <a:uLnTx/>
                <a:uFillTx/>
                <a:latin typeface="Arial"/>
                <a:cs typeface="Arial"/>
              </a:rPr>
            </a:br>
            <a:endParaRPr kumimoji="0" lang="en-US" sz="1400" b="0" i="0" u="none" strike="noStrike" kern="1200" cap="none" spc="0" normalizeH="0" baseline="0" noProof="0">
              <a:ln>
                <a:noFill/>
              </a:ln>
              <a:solidFill>
                <a:srgbClr val="FFFF00"/>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Arial"/>
                <a:cs typeface="Arial"/>
              </a:rPr>
              <a:t>— </a:t>
            </a:r>
            <a:r>
              <a:rPr kumimoji="0" lang="en-US" sz="1400" b="0" i="1" u="none" strike="noStrike" kern="1200" cap="none" spc="0" normalizeH="0" baseline="0" noProof="0">
                <a:ln>
                  <a:noFill/>
                </a:ln>
                <a:solidFill>
                  <a:srgbClr val="FFFF00"/>
                </a:solidFill>
                <a:effectLst/>
                <a:uLnTx/>
                <a:uFillTx/>
                <a:latin typeface="Arial"/>
                <a:cs typeface="Arial"/>
              </a:rPr>
              <a:t>Network Architect, Large Nation Bank</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Arial"/>
              <a:cs typeface="Arial"/>
            </a:endParaRPr>
          </a:p>
        </p:txBody>
      </p:sp>
      <p:sp>
        <p:nvSpPr>
          <p:cNvPr id="2" name="Footer Placeholder 22">
            <a:extLst>
              <a:ext uri="{FF2B5EF4-FFF2-40B4-BE49-F238E27FC236}">
                <a16:creationId xmlns:a16="http://schemas.microsoft.com/office/drawing/2014/main" id="{D14E87F6-50A4-0AC4-5FB9-B38CC7C85A48}"/>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a:cs typeface="Arial"/>
              </a:rPr>
              <a:t>V1. Sept 2024</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88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0" y="1335284"/>
            <a:ext cx="3204356" cy="552270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630676D8-0ADF-4C27-88EC-8BA320A4ED9D}"/>
              </a:ext>
            </a:extLst>
          </p:cNvPr>
          <p:cNvSpPr txBox="1"/>
          <p:nvPr/>
        </p:nvSpPr>
        <p:spPr>
          <a:xfrm>
            <a:off x="3470511" y="468608"/>
            <a:ext cx="72596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Financial Client Requires High Performance Visibility Fabric to Meet Internal SLA’s</a:t>
            </a:r>
          </a:p>
        </p:txBody>
      </p:sp>
      <p:sp>
        <p:nvSpPr>
          <p:cNvPr id="26" name="TextBox 25">
            <a:extLst>
              <a:ext uri="{FF2B5EF4-FFF2-40B4-BE49-F238E27FC236}">
                <a16:creationId xmlns:a16="http://schemas.microsoft.com/office/drawing/2014/main" id="{F56C0969-5607-4DAF-BE46-9D4C5DE98531}"/>
              </a:ext>
            </a:extLst>
          </p:cNvPr>
          <p:cNvSpPr txBox="1"/>
          <p:nvPr/>
        </p:nvSpPr>
        <p:spPr>
          <a:xfrm>
            <a:off x="3470511" y="1883172"/>
            <a:ext cx="7449737" cy="4216539"/>
          </a:xfrm>
          <a:prstGeom prst="rect">
            <a:avLst/>
          </a:prstGeom>
          <a:noFill/>
        </p:spPr>
        <p:txBody>
          <a:bodyPr wrap="square" lIns="91440" tIns="45720" rIns="91440" bIns="45720" rtlCol="0" anchor="t">
            <a:spAutoFit/>
          </a:bodyPr>
          <a:lstStyle/>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Profile </a:t>
            </a:r>
            <a:r>
              <a:rPr kumimoji="0" lang="en-US" sz="1600" b="0" i="0" u="none" strike="noStrike" kern="1200" cap="none" spc="0" normalizeH="0" baseline="0" noProof="0">
                <a:ln>
                  <a:noFill/>
                </a:ln>
                <a:solidFill>
                  <a:prstClr val="black"/>
                </a:solidFill>
                <a:effectLst/>
                <a:uLnTx/>
                <a:uFillTx/>
                <a:latin typeface="Arial"/>
                <a:cs typeface="Arial"/>
              </a:rPr>
              <a:t>– Fortune 500 American multinational financial services company</a:t>
            </a:r>
            <a:endParaRPr lang="en-US" sz="1600" b="0" i="0" u="none" strike="noStrike" kern="1200" cap="none" spc="0" normalizeH="0" baseline="0" noProof="0">
              <a:ln>
                <a:noFill/>
              </a:ln>
              <a:solidFill>
                <a:prstClr val="black"/>
              </a:solidFill>
              <a:effectLst/>
              <a:uLnTx/>
              <a:uFillTx/>
              <a:latin typeface="Arial"/>
              <a:cs typeface="Arial"/>
            </a:endParaRPr>
          </a:p>
          <a:p>
            <a:pPr marL="233045" indent="-233045">
              <a:spcBef>
                <a:spcPts val="1800"/>
              </a:spcBef>
              <a:buClr>
                <a:srgbClr val="FF0000"/>
              </a:buClr>
              <a:buFont typeface="Arial" panose="020B0604020202020204" pitchFamily="34" charset="0"/>
              <a:buChar char="•"/>
              <a:defRPr/>
            </a:pPr>
            <a:r>
              <a:rPr kumimoji="0" lang="en-US" sz="1600" b="1" i="0" u="none" strike="noStrike" kern="1200" cap="none" spc="0" normalizeH="0" baseline="0" noProof="0">
                <a:ln>
                  <a:noFill/>
                </a:ln>
                <a:solidFill>
                  <a:prstClr val="black"/>
                </a:solidFill>
                <a:effectLst/>
                <a:uLnTx/>
                <a:uFillTx/>
                <a:latin typeface="Arial"/>
                <a:cs typeface="Arial"/>
              </a:rPr>
              <a:t>Customer Challenge </a:t>
            </a:r>
            <a:r>
              <a:rPr kumimoji="0" lang="en-US" sz="1600" b="0" i="0" u="none" strike="noStrike" kern="1200" cap="none" spc="0" normalizeH="0" baseline="0" noProof="0">
                <a:ln>
                  <a:noFill/>
                </a:ln>
                <a:solidFill>
                  <a:prstClr val="black"/>
                </a:solidFill>
                <a:effectLst/>
                <a:uLnTx/>
                <a:uFillTx/>
                <a:latin typeface="Arial"/>
                <a:cs typeface="Arial"/>
              </a:rPr>
              <a:t>– Customer needed timely and full access to network data to support call recording, trade floors, and multinational </a:t>
            </a:r>
            <a:r>
              <a:rPr lang="en-US" sz="1600">
                <a:solidFill>
                  <a:prstClr val="black"/>
                </a:solidFill>
                <a:latin typeface="Arial"/>
                <a:cs typeface="Arial"/>
              </a:rPr>
              <a:t>network infrastructure.  Incumbent visibility solution had performance challenges due to architectural constraints.</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Network Challenge </a:t>
            </a:r>
            <a:r>
              <a:rPr kumimoji="0" lang="en-US" sz="1600" b="0" i="0" u="none" strike="noStrike" kern="1200" cap="none" spc="0" normalizeH="0" baseline="0" noProof="0">
                <a:ln>
                  <a:noFill/>
                </a:ln>
                <a:solidFill>
                  <a:prstClr val="black"/>
                </a:solidFill>
                <a:effectLst/>
                <a:uLnTx/>
                <a:uFillTx/>
                <a:latin typeface="Arial"/>
                <a:cs typeface="Arial"/>
              </a:rPr>
              <a:t>– NetOps team needed an easy-to-use and high-performance way to deliver data to Riverbed’s monitoring solutions without data loss. Monitoring multiple physical locations as one seamless entity was also important.</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Solution</a:t>
            </a:r>
            <a:r>
              <a:rPr kumimoji="0" lang="en-US" sz="1600" b="0" i="0" u="none" strike="noStrike" kern="1200" cap="none" spc="0" normalizeH="0" baseline="0" noProof="0">
                <a:ln>
                  <a:noFill/>
                </a:ln>
                <a:solidFill>
                  <a:prstClr val="black"/>
                </a:solidFill>
                <a:effectLst/>
                <a:uLnTx/>
                <a:uFillTx/>
                <a:latin typeface="Arial"/>
                <a:cs typeface="Arial"/>
              </a:rPr>
              <a:t> – Keysight </a:t>
            </a:r>
            <a:r>
              <a:rPr lang="en-US" sz="1600">
                <a:solidFill>
                  <a:prstClr val="black"/>
                </a:solidFill>
                <a:latin typeface="Arial"/>
                <a:cs typeface="Arial"/>
              </a:rPr>
              <a:t>visibility</a:t>
            </a:r>
            <a:r>
              <a:rPr kumimoji="0" lang="en-US" sz="1600" b="0" i="0" u="none" strike="noStrike" kern="1200" cap="none" spc="0" normalizeH="0" baseline="0" noProof="0">
                <a:ln>
                  <a:noFill/>
                </a:ln>
                <a:solidFill>
                  <a:prstClr val="black"/>
                </a:solidFill>
                <a:effectLst/>
                <a:uLnTx/>
                <a:uFillTx/>
                <a:latin typeface="Arial"/>
                <a:cs typeface="Arial"/>
              </a:rPr>
              <a:t> </a:t>
            </a:r>
            <a:r>
              <a:rPr lang="en-US" sz="1600">
                <a:solidFill>
                  <a:prstClr val="black"/>
                </a:solidFill>
                <a:latin typeface="Arial"/>
                <a:cs typeface="Arial"/>
              </a:rPr>
              <a:t>solution</a:t>
            </a:r>
            <a:r>
              <a:rPr kumimoji="0" lang="en-US" sz="1600" b="0" i="0" u="none" strike="noStrike" kern="1200" cap="none" spc="0" normalizeH="0" baseline="0" noProof="0">
                <a:ln>
                  <a:noFill/>
                </a:ln>
                <a:solidFill>
                  <a:prstClr val="black"/>
                </a:solidFill>
                <a:effectLst/>
                <a:uLnTx/>
                <a:uFillTx/>
                <a:latin typeface="Arial"/>
                <a:cs typeface="Arial"/>
              </a:rPr>
              <a:t> of ~90 network packet brokers, IFC management, and Professional Services</a:t>
            </a:r>
            <a:r>
              <a:rPr lang="en-US" sz="1600">
                <a:solidFill>
                  <a:prstClr val="black"/>
                </a:solidFill>
                <a:latin typeface="Arial"/>
                <a:cs typeface="Arial"/>
              </a:rPr>
              <a:t>.</a:t>
            </a:r>
            <a:endParaRPr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Benefit</a:t>
            </a:r>
            <a:r>
              <a:rPr kumimoji="0" lang="en-US" sz="1600" b="0" i="0" u="none" strike="noStrike" kern="1200" cap="none" spc="0" normalizeH="0" baseline="0" noProof="0">
                <a:ln>
                  <a:noFill/>
                </a:ln>
                <a:solidFill>
                  <a:prstClr val="black"/>
                </a:solidFill>
                <a:effectLst/>
                <a:uLnTx/>
                <a:uFillTx/>
                <a:latin typeface="Arial"/>
                <a:cs typeface="Arial"/>
              </a:rPr>
              <a:t> – Customer is now able to maintain internal SLA’s by having timely access to network traffic from a centralized easy-to-use management system</a:t>
            </a:r>
            <a:r>
              <a:rPr lang="en-US" sz="1600">
                <a:solidFill>
                  <a:prstClr val="black"/>
                </a:solidFill>
                <a:latin typeface="Arial"/>
                <a:cs typeface="Arial"/>
              </a:rPr>
              <a:t>.</a:t>
            </a:r>
            <a:endParaRPr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44D1225-3998-0962-5475-A9B3E6EE22E6}"/>
              </a:ext>
            </a:extLst>
          </p:cNvPr>
          <p:cNvCxnSpPr/>
          <p:nvPr/>
        </p:nvCxnSpPr>
        <p:spPr>
          <a:xfrm>
            <a:off x="3470512" y="1655687"/>
            <a:ext cx="847089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2384386-633A-D01D-0010-923F4DD5A7E7}"/>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4ECB57B-F926-DD1B-C000-F0D30BDF7C4B}"/>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655DD726-74FC-3B4B-CA11-81C5A634975D}"/>
              </a:ext>
            </a:extLst>
          </p:cNvPr>
          <p:cNvSpPr txBox="1"/>
          <p:nvPr/>
        </p:nvSpPr>
        <p:spPr>
          <a:xfrm>
            <a:off x="110741" y="2650143"/>
            <a:ext cx="3048905" cy="21082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“Keysight Solution allows </a:t>
            </a:r>
            <a:br>
              <a:rPr kumimoji="0" lang="en-US" sz="1400" b="0"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br>
            <a:r>
              <a:rPr kumimoji="0" lang="en-US" sz="1400" b="0"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us to gain Visibility into our production environments </a:t>
            </a:r>
            <a:br>
              <a:rPr kumimoji="0" lang="en-US" sz="1400" b="0"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br>
            <a:r>
              <a:rPr kumimoji="0" lang="en-US" sz="1400" b="0"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by providing all necessary </a:t>
            </a:r>
            <a:br>
              <a:rPr kumimoji="0" lang="en-US" sz="1400" b="0"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br>
            <a:r>
              <a:rPr kumimoji="0" lang="en-US" sz="1400" b="0"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data to Riverbed.” </a:t>
            </a:r>
            <a:br>
              <a:rPr kumimoji="0" lang="en-US" sz="1400" b="0"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br>
            <a:endParaRPr kumimoji="0" lang="en-US" sz="1400" b="0"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 VP of Global NetOps, Multinational Financial Org</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creenshot, yellow, amber, colorfulness&#10;&#10;Description automatically generated">
            <a:extLst>
              <a:ext uri="{FF2B5EF4-FFF2-40B4-BE49-F238E27FC236}">
                <a16:creationId xmlns:a16="http://schemas.microsoft.com/office/drawing/2014/main" id="{FDE308FA-70DA-E7B0-F74C-B8E294A9C8E1}"/>
              </a:ext>
            </a:extLst>
          </p:cNvPr>
          <p:cNvPicPr>
            <a:picLocks noChangeAspect="1"/>
          </p:cNvPicPr>
          <p:nvPr/>
        </p:nvPicPr>
        <p:blipFill>
          <a:blip r:embed="rId3"/>
          <a:stretch>
            <a:fillRect/>
          </a:stretch>
        </p:blipFill>
        <p:spPr>
          <a:xfrm>
            <a:off x="0" y="-1"/>
            <a:ext cx="3204356" cy="1354569"/>
          </a:xfrm>
          <a:prstGeom prst="rect">
            <a:avLst/>
          </a:prstGeom>
        </p:spPr>
      </p:pic>
      <p:sp>
        <p:nvSpPr>
          <p:cNvPr id="8" name="Footer Placeholder 22">
            <a:extLst>
              <a:ext uri="{FF2B5EF4-FFF2-40B4-BE49-F238E27FC236}">
                <a16:creationId xmlns:a16="http://schemas.microsoft.com/office/drawing/2014/main" id="{81CBADEC-8621-B8A6-0678-9D293505D700}"/>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MAY 2023</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03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F968-43A2-E60D-1D0D-C46A5E2A1B88}"/>
              </a:ext>
            </a:extLst>
          </p:cNvPr>
          <p:cNvSpPr>
            <a:spLocks noGrp="1"/>
          </p:cNvSpPr>
          <p:nvPr>
            <p:ph type="ctrTitle"/>
          </p:nvPr>
        </p:nvSpPr>
        <p:spPr>
          <a:xfrm>
            <a:off x="1177636" y="2802226"/>
            <a:ext cx="9144000" cy="889578"/>
          </a:xfrm>
        </p:spPr>
        <p:txBody>
          <a:bodyPr>
            <a:normAutofit fontScale="90000"/>
          </a:bodyPr>
          <a:lstStyle/>
          <a:p>
            <a:r>
              <a:rPr lang="en-US">
                <a:latin typeface="Arial" panose="020B0604020202020204" pitchFamily="34" charset="0"/>
                <a:ea typeface="Calibri Light"/>
                <a:cs typeface="Arial" panose="020B0604020202020204" pitchFamily="34" charset="0"/>
              </a:rPr>
              <a:t>Healthcare</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92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28036" y="1335284"/>
            <a:ext cx="3232392" cy="553699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F56C0969-5607-4DAF-BE46-9D4C5DE98531}"/>
              </a:ext>
            </a:extLst>
          </p:cNvPr>
          <p:cNvSpPr txBox="1"/>
          <p:nvPr/>
        </p:nvSpPr>
        <p:spPr>
          <a:xfrm>
            <a:off x="3467445" y="1914309"/>
            <a:ext cx="7490530" cy="4739759"/>
          </a:xfrm>
          <a:prstGeom prst="rect">
            <a:avLst/>
          </a:prstGeom>
          <a:noFill/>
        </p:spPr>
        <p:txBody>
          <a:bodyPr wrap="square" lIns="91440" tIns="45720" rIns="91440" bIns="45720" rtlCol="0" anchor="t">
            <a:spAutoFit/>
          </a:bodyPr>
          <a:lstStyle/>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Profile</a:t>
            </a:r>
            <a:r>
              <a:rPr kumimoji="0" lang="en-US" sz="1600" b="0" i="0" u="none" strike="noStrike" kern="1200" cap="none" spc="0" normalizeH="0" baseline="0" noProof="0">
                <a:ln>
                  <a:noFill/>
                </a:ln>
                <a:solidFill>
                  <a:prstClr val="black"/>
                </a:solidFill>
                <a:effectLst/>
                <a:uLnTx/>
                <a:uFillTx/>
                <a:latin typeface="Arial"/>
                <a:cs typeface="Arial"/>
              </a:rPr>
              <a:t> – </a:t>
            </a:r>
            <a:r>
              <a:rPr lang="en-US" sz="1600">
                <a:effectLst/>
                <a:latin typeface="Arial"/>
                <a:ea typeface="Calibri" panose="020F0502020204030204" pitchFamily="34" charset="0"/>
                <a:cs typeface="Arial"/>
              </a:rPr>
              <a:t>Non-profit provider with 4,000+ employees in serving more than 3M clients in the northwestern US</a:t>
            </a:r>
          </a:p>
          <a:p>
            <a:pPr marL="233045" indent="-233045">
              <a:spcBef>
                <a:spcPts val="1800"/>
              </a:spcBef>
              <a:buClr>
                <a:srgbClr val="FF0000"/>
              </a:buClr>
              <a:buFont typeface="Arial" panose="020B0604020202020204" pitchFamily="34" charset="0"/>
              <a:buChar char="•"/>
              <a:defRPr/>
            </a:pPr>
            <a:r>
              <a:rPr kumimoji="0" lang="en-US" sz="1600" b="1" i="0" u="none" strike="noStrike" kern="1200" cap="none" spc="0" normalizeH="0" baseline="0" noProof="0">
                <a:ln>
                  <a:noFill/>
                </a:ln>
                <a:solidFill>
                  <a:prstClr val="black"/>
                </a:solidFill>
                <a:effectLst/>
                <a:uLnTx/>
                <a:uFillTx/>
                <a:latin typeface="Arial"/>
                <a:cs typeface="Arial"/>
              </a:rPr>
              <a:t>Customer Challenge </a:t>
            </a:r>
            <a:r>
              <a:rPr kumimoji="0" lang="en-US" sz="1600" b="0" i="0" u="none" strike="noStrike" kern="1200" cap="none" spc="0" normalizeH="0" baseline="0" noProof="0">
                <a:ln>
                  <a:noFill/>
                </a:ln>
                <a:solidFill>
                  <a:prstClr val="black"/>
                </a:solidFill>
                <a:effectLst/>
                <a:uLnTx/>
                <a:uFillTx/>
                <a:latin typeface="Arial"/>
                <a:cs typeface="Arial"/>
              </a:rPr>
              <a:t>– </a:t>
            </a:r>
            <a:r>
              <a:rPr lang="en-US" sz="1600">
                <a:effectLst/>
                <a:latin typeface="Arial"/>
                <a:ea typeface="Calibri" panose="020F0502020204030204" pitchFamily="34" charset="0"/>
                <a:cs typeface="Arial"/>
              </a:rPr>
              <a:t>Replacing NetScout gear reaching EOL with a complete performance monitoring and visibility solution</a:t>
            </a:r>
            <a:endParaRPr lang="en-US" sz="1600" b="0" i="0" u="none" strike="noStrike" kern="1200" cap="none" spc="0" normalizeH="0" baseline="0" noProof="0">
              <a:ln>
                <a:noFill/>
              </a:ln>
              <a:solidFill>
                <a:prstClr val="black"/>
              </a:solidFill>
              <a:effectLst/>
              <a:uLnTx/>
              <a:uFillTx/>
              <a:latin typeface="Arial"/>
              <a:cs typeface="Arial"/>
            </a:endParaRPr>
          </a:p>
          <a:p>
            <a:pPr marL="233045" indent="-233045">
              <a:spcBef>
                <a:spcPts val="1800"/>
              </a:spcBef>
              <a:buClr>
                <a:srgbClr val="FF0000"/>
              </a:buClr>
              <a:buFont typeface="Arial" panose="020B0604020202020204" pitchFamily="34" charset="0"/>
              <a:buChar char="•"/>
              <a:defRPr/>
            </a:pPr>
            <a:r>
              <a:rPr kumimoji="0" lang="en-US" sz="1600" b="1" i="0" u="none" strike="noStrike" kern="1200" cap="none" spc="0" normalizeH="0" baseline="0" noProof="0">
                <a:ln>
                  <a:noFill/>
                </a:ln>
                <a:solidFill>
                  <a:prstClr val="black"/>
                </a:solidFill>
                <a:effectLst/>
                <a:uLnTx/>
                <a:uFillTx/>
                <a:latin typeface="Arial"/>
                <a:cs typeface="Arial"/>
              </a:rPr>
              <a:t>Network Challenge </a:t>
            </a:r>
            <a:r>
              <a:rPr kumimoji="0" lang="en-US" sz="1600" b="0" i="0" u="none" strike="noStrike" kern="1200" cap="none" spc="0" normalizeH="0" baseline="0" noProof="0">
                <a:ln>
                  <a:noFill/>
                </a:ln>
                <a:solidFill>
                  <a:prstClr val="black"/>
                </a:solidFill>
                <a:effectLst/>
                <a:uLnTx/>
                <a:uFillTx/>
                <a:latin typeface="Arial"/>
                <a:cs typeface="Arial"/>
              </a:rPr>
              <a:t>– Tapping virtual systems required many tunnels </a:t>
            </a:r>
            <a:r>
              <a:rPr lang="en-US" sz="1600">
                <a:solidFill>
                  <a:prstClr val="black"/>
                </a:solidFill>
                <a:latin typeface="Arial"/>
                <a:cs typeface="Arial"/>
              </a:rPr>
              <a:t>to connect VMs in the public cloud directly to Vectra AI. Were </a:t>
            </a:r>
            <a:r>
              <a:rPr kumimoji="0" lang="en-US" sz="1600" b="0" i="0" u="none" strike="noStrike" kern="1200" cap="none" spc="0" normalizeH="0" baseline="0" noProof="0">
                <a:ln>
                  <a:noFill/>
                </a:ln>
                <a:solidFill>
                  <a:prstClr val="black"/>
                </a:solidFill>
                <a:effectLst/>
                <a:uLnTx/>
                <a:uFillTx/>
                <a:latin typeface="Arial"/>
                <a:cs typeface="Arial"/>
              </a:rPr>
              <a:t>concerned </a:t>
            </a:r>
            <a:r>
              <a:rPr lang="en-US" sz="1600">
                <a:solidFill>
                  <a:prstClr val="black"/>
                </a:solidFill>
                <a:latin typeface="Arial"/>
                <a:cs typeface="Arial"/>
              </a:rPr>
              <a:t>about the ability to terminate lots of tunnels. </a:t>
            </a:r>
            <a:endParaRPr lang="en-US" sz="1600">
              <a:solidFill>
                <a:prstClr val="black"/>
              </a:solidFill>
              <a:latin typeface="Arial" panose="020B0604020202020204" pitchFamily="34" charset="0"/>
              <a:cs typeface="Arial" panose="020B0604020202020204" pitchFamily="34" charset="0"/>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Solution</a:t>
            </a:r>
            <a:r>
              <a:rPr kumimoji="0" lang="en-US" sz="1600" b="0" i="0" u="none" strike="noStrike" kern="1200" cap="none" spc="0" normalizeH="0" baseline="0" noProof="0">
                <a:ln>
                  <a:noFill/>
                </a:ln>
                <a:solidFill>
                  <a:prstClr val="black"/>
                </a:solidFill>
                <a:effectLst/>
                <a:uLnTx/>
                <a:uFillTx/>
                <a:latin typeface="Arial"/>
                <a:cs typeface="Arial"/>
              </a:rPr>
              <a:t> – </a:t>
            </a:r>
            <a:r>
              <a:rPr lang="en-US" sz="1600">
                <a:effectLst/>
                <a:latin typeface="Arial"/>
                <a:ea typeface="Calibri" panose="020F0502020204030204" pitchFamily="34" charset="0"/>
                <a:cs typeface="Arial"/>
              </a:rPr>
              <a:t>Worldwide Technologies proposed a combination of </a:t>
            </a:r>
            <a:r>
              <a:rPr lang="en-US" sz="1600" err="1">
                <a:effectLst/>
                <a:latin typeface="Arial"/>
                <a:ea typeface="Calibri" panose="020F0502020204030204" pitchFamily="34" charset="0"/>
                <a:cs typeface="Arial"/>
              </a:rPr>
              <a:t>ExtraHop</a:t>
            </a:r>
            <a:r>
              <a:rPr lang="en-US" sz="1600">
                <a:effectLst/>
                <a:latin typeface="Arial"/>
                <a:ea typeface="Calibri" panose="020F0502020204030204" pitchFamily="34" charset="0"/>
                <a:cs typeface="Arial"/>
              </a:rPr>
              <a:t> </a:t>
            </a:r>
            <a:r>
              <a:rPr lang="en-US" sz="1600" err="1">
                <a:effectLst/>
                <a:latin typeface="Arial"/>
                <a:ea typeface="Calibri" panose="020F0502020204030204" pitchFamily="34" charset="0"/>
                <a:cs typeface="Arial"/>
              </a:rPr>
              <a:t>RevealX</a:t>
            </a:r>
            <a:r>
              <a:rPr lang="en-US" sz="1600">
                <a:effectLst/>
                <a:latin typeface="Arial"/>
                <a:ea typeface="Calibri" panose="020F0502020204030204" pitchFamily="34" charset="0"/>
                <a:cs typeface="Arial"/>
              </a:rPr>
              <a:t> and Keysight Vision E10S NPBs to deliver fast, complete access to actionable data for troubleshooting and analysis</a:t>
            </a:r>
          </a:p>
          <a:p>
            <a:pPr marL="233045" indent="-233045">
              <a:spcBef>
                <a:spcPts val="1800"/>
              </a:spcBef>
              <a:buClr>
                <a:srgbClr val="FF0000"/>
              </a:buClr>
              <a:buFont typeface="Arial" panose="020B0604020202020204" pitchFamily="34" charset="0"/>
              <a:buChar char="•"/>
              <a:defRPr/>
            </a:pPr>
            <a:r>
              <a:rPr kumimoji="0" lang="en-US" sz="1600" b="1" i="0" u="none" strike="noStrike" kern="1200" cap="none" spc="0" normalizeH="0" baseline="0" noProof="0">
                <a:ln>
                  <a:noFill/>
                </a:ln>
                <a:solidFill>
                  <a:prstClr val="black"/>
                </a:solidFill>
                <a:effectLst/>
                <a:uLnTx/>
                <a:uFillTx/>
                <a:latin typeface="Arial"/>
                <a:cs typeface="Arial"/>
              </a:rPr>
              <a:t>Benefits </a:t>
            </a:r>
            <a:r>
              <a:rPr kumimoji="0" lang="en-US" sz="1600" b="0" i="0" u="none" strike="noStrike" kern="1200" cap="none" spc="0" normalizeH="0" baseline="0" noProof="0">
                <a:ln>
                  <a:noFill/>
                </a:ln>
                <a:solidFill>
                  <a:prstClr val="black"/>
                </a:solidFill>
                <a:effectLst/>
                <a:uLnTx/>
                <a:uFillTx/>
                <a:latin typeface="Arial"/>
                <a:cs typeface="Arial"/>
              </a:rPr>
              <a:t>– </a:t>
            </a:r>
            <a:r>
              <a:rPr lang="en-US" sz="1600">
                <a:solidFill>
                  <a:srgbClr val="000000"/>
                </a:solidFill>
                <a:effectLst/>
                <a:latin typeface="Arial"/>
                <a:ea typeface="Times New Roman" panose="02020603050405020304" pitchFamily="18" charset="0"/>
                <a:cs typeface="Times New Roman"/>
              </a:rPr>
              <a:t>More complete data faster. NPB </a:t>
            </a:r>
            <a:r>
              <a:rPr lang="en-US" sz="1600">
                <a:solidFill>
                  <a:srgbClr val="000000"/>
                </a:solidFill>
                <a:effectLst/>
                <a:latin typeface="Arial"/>
                <a:ea typeface="Calibri" panose="020F0502020204030204" pitchFamily="34" charset="0"/>
                <a:cs typeface="Times New Roman"/>
              </a:rPr>
              <a:t>conserves ports and provides </a:t>
            </a:r>
            <a:r>
              <a:rPr lang="en-US" sz="1600" err="1">
                <a:solidFill>
                  <a:srgbClr val="000000"/>
                </a:solidFill>
                <a:effectLst/>
                <a:latin typeface="Arial"/>
                <a:ea typeface="Calibri" panose="020F0502020204030204" pitchFamily="34" charset="0"/>
                <a:cs typeface="Times New Roman"/>
              </a:rPr>
              <a:t>ExtraHop</a:t>
            </a:r>
            <a:r>
              <a:rPr lang="en-US" sz="1600">
                <a:solidFill>
                  <a:srgbClr val="000000"/>
                </a:solidFill>
                <a:effectLst/>
                <a:latin typeface="Arial"/>
                <a:ea typeface="Calibri" panose="020F0502020204030204" pitchFamily="34" charset="0"/>
                <a:cs typeface="Times New Roman"/>
              </a:rPr>
              <a:t> with complete, actionable data for analysis.</a:t>
            </a:r>
            <a:r>
              <a:rPr lang="en-US" sz="1600">
                <a:solidFill>
                  <a:srgbClr val="000000"/>
                </a:solidFill>
                <a:latin typeface="Arial"/>
                <a:ea typeface="Calibri" panose="020F0502020204030204" pitchFamily="34" charset="0"/>
                <a:cs typeface="Times New Roman"/>
              </a:rPr>
              <a:t> </a:t>
            </a:r>
            <a:r>
              <a:rPr lang="en-US" sz="1600">
                <a:solidFill>
                  <a:srgbClr val="000000"/>
                </a:solidFill>
                <a:effectLst/>
                <a:latin typeface="Arial"/>
                <a:ea typeface="Calibri" panose="020F0502020204030204" pitchFamily="34" charset="0"/>
                <a:cs typeface="Times New Roman"/>
              </a:rPr>
              <a:t>Our drag-and-drop UI makes it much easier for analysts to configure ports and turn up additional features. Also leveraging tunneling capabilities on the Vision NPB for secure collection of data from their Cisco ACI Fabric.</a:t>
            </a:r>
            <a:r>
              <a:rPr lang="en-US">
                <a:solidFill>
                  <a:srgbClr val="000000"/>
                </a:solidFill>
                <a:latin typeface="Arial"/>
                <a:ea typeface="Calibri" panose="020F0502020204030204" pitchFamily="34" charset="0"/>
                <a:cs typeface="Times New Roman"/>
              </a:rPr>
              <a:t>  </a:t>
            </a:r>
            <a:endParaRPr lang="en-US" b="0" i="0" u="none" strike="noStrike" kern="1200" cap="none" spc="0" normalizeH="0" baseline="0" noProof="0">
              <a:ln>
                <a:noFill/>
              </a:ln>
              <a:solidFill>
                <a:prstClr val="black"/>
              </a:solidFill>
              <a:effectLst/>
              <a:uLnTx/>
              <a:uFillTx/>
              <a:latin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44D1225-3998-0962-5475-A9B3E6EE22E6}"/>
              </a:ext>
            </a:extLst>
          </p:cNvPr>
          <p:cNvCxnSpPr/>
          <p:nvPr/>
        </p:nvCxnSpPr>
        <p:spPr>
          <a:xfrm>
            <a:off x="3470512" y="1655681"/>
            <a:ext cx="8470895" cy="0"/>
          </a:xfrm>
          <a:prstGeom prst="line">
            <a:avLst/>
          </a:prstGeom>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39C465B3-FEE7-070B-9F6D-F79A1EED55CD}"/>
              </a:ext>
            </a:extLst>
          </p:cNvPr>
          <p:cNvSpPr/>
          <p:nvPr/>
        </p:nvSpPr>
        <p:spPr>
          <a:xfrm>
            <a:off x="-28036" y="1338609"/>
            <a:ext cx="3232392" cy="3611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4B8EF18-395E-9D75-AF5B-1EF2F071B997}"/>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25" name="Footer Placeholder 22">
            <a:extLst>
              <a:ext uri="{FF2B5EF4-FFF2-40B4-BE49-F238E27FC236}">
                <a16:creationId xmlns:a16="http://schemas.microsoft.com/office/drawing/2014/main" id="{1D10FE68-CBC2-EC9E-A844-902D55D5B13D}"/>
              </a:ext>
            </a:extLst>
          </p:cNvPr>
          <p:cNvSpPr>
            <a:spLocks noGrp="1"/>
          </p:cNvSpPr>
          <p:nvPr>
            <p:ph type="ftr" sz="quarter" idx="11"/>
          </p:nvPr>
        </p:nvSpPr>
        <p:spPr>
          <a:xfrm>
            <a:off x="9764906" y="6435849"/>
            <a:ext cx="2444985" cy="436439"/>
          </a:xfrm>
        </p:spPr>
        <p:txBody>
          <a:bodyPr/>
          <a:lstStyle/>
          <a:p>
            <a:pPr algn="ctr"/>
            <a:r>
              <a:rPr lang="en-US" sz="800">
                <a:latin typeface="Arial" panose="020B0604020202020204" pitchFamily="34" charset="0"/>
                <a:cs typeface="Arial" panose="020B0604020202020204" pitchFamily="34" charset="0"/>
              </a:rPr>
              <a:t>V1. MARCH </a:t>
            </a:r>
            <a:r>
              <a:rPr kumimoji="0" lang="en-US" sz="900" i="0" u="none" strike="noStrike" kern="1200" cap="none" spc="0" normalizeH="0" baseline="0" noProof="0">
                <a:ln>
                  <a:noFill/>
                </a:ln>
                <a:effectLst/>
                <a:uLnTx/>
                <a:uFillTx/>
                <a:latin typeface="Arial" panose="020B0604020202020204" pitchFamily="34" charset="0"/>
                <a:cs typeface="Arial" panose="020B0604020202020204" pitchFamily="34" charset="0"/>
              </a:rPr>
              <a:t>2024 </a:t>
            </a:r>
          </a:p>
        </p:txBody>
      </p:sp>
      <p:sp>
        <p:nvSpPr>
          <p:cNvPr id="7" name="TextBox 6">
            <a:extLst>
              <a:ext uri="{FF2B5EF4-FFF2-40B4-BE49-F238E27FC236}">
                <a16:creationId xmlns:a16="http://schemas.microsoft.com/office/drawing/2014/main" id="{8F6467D1-C58E-7FE1-097B-AC477B63346B}"/>
              </a:ext>
            </a:extLst>
          </p:cNvPr>
          <p:cNvSpPr txBox="1"/>
          <p:nvPr/>
        </p:nvSpPr>
        <p:spPr>
          <a:xfrm>
            <a:off x="3467445" y="384299"/>
            <a:ext cx="8003191" cy="830997"/>
          </a:xfrm>
          <a:prstGeom prst="rect">
            <a:avLst/>
          </a:prstGeom>
          <a:noFill/>
        </p:spPr>
        <p:txBody>
          <a:bodyPr wrap="square" rtlCol="0">
            <a:spAutoFit/>
          </a:bodyPr>
          <a:lstStyle/>
          <a:p>
            <a:pPr marL="0" marR="0">
              <a:spcBef>
                <a:spcPts val="0"/>
              </a:spcBef>
              <a:spcAft>
                <a:spcPts val="400"/>
              </a:spcAft>
            </a:pPr>
            <a:r>
              <a:rPr lang="en-US" sz="2400" kern="1400" spc="-50">
                <a:effectLst/>
                <a:latin typeface="Arial" panose="020B0604020202020204" pitchFamily="34" charset="0"/>
                <a:ea typeface="Times New Roman" panose="02020603050405020304" pitchFamily="18" charset="0"/>
                <a:cs typeface="Arial" panose="020B0604020202020204" pitchFamily="34" charset="0"/>
              </a:rPr>
              <a:t>Northwestern US Healthcare Provider Replaces NetScout with Keysight and </a:t>
            </a:r>
            <a:r>
              <a:rPr lang="en-US" sz="2400" kern="1400" spc="-50" err="1">
                <a:effectLst/>
                <a:latin typeface="Arial" panose="020B0604020202020204" pitchFamily="34" charset="0"/>
                <a:ea typeface="Times New Roman" panose="02020603050405020304" pitchFamily="18" charset="0"/>
                <a:cs typeface="Arial" panose="020B0604020202020204" pitchFamily="34" charset="0"/>
              </a:rPr>
              <a:t>ExtraHop</a:t>
            </a:r>
            <a:endParaRPr lang="en-US" sz="2400" kern="1400" spc="-5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15" descr="A picture containing text, screenshot, font, graphics&#10;&#10;Description automatically generated">
            <a:extLst>
              <a:ext uri="{FF2B5EF4-FFF2-40B4-BE49-F238E27FC236}">
                <a16:creationId xmlns:a16="http://schemas.microsoft.com/office/drawing/2014/main" id="{32C6C6B9-A2B9-A60A-266A-495E5B10068D}"/>
              </a:ext>
            </a:extLst>
          </p:cNvPr>
          <p:cNvPicPr>
            <a:picLocks noChangeAspect="1"/>
          </p:cNvPicPr>
          <p:nvPr/>
        </p:nvPicPr>
        <p:blipFill>
          <a:blip r:embed="rId2"/>
          <a:stretch>
            <a:fillRect/>
          </a:stretch>
        </p:blipFill>
        <p:spPr>
          <a:xfrm>
            <a:off x="0" y="-19286"/>
            <a:ext cx="3204356" cy="1354569"/>
          </a:xfrm>
          <a:prstGeom prst="rect">
            <a:avLst/>
          </a:prstGeom>
        </p:spPr>
      </p:pic>
    </p:spTree>
    <p:extLst>
      <p:ext uri="{BB962C8B-B14F-4D97-AF65-F5344CB8AC3E}">
        <p14:creationId xmlns:p14="http://schemas.microsoft.com/office/powerpoint/2010/main" val="106642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5D3AC0D-A7F9-8D31-08C7-84F6DDAEF5C9}"/>
              </a:ext>
            </a:extLst>
          </p:cNvPr>
          <p:cNvGraphicFramePr>
            <a:graphicFrameLocks noGrp="1"/>
          </p:cNvGraphicFramePr>
          <p:nvPr>
            <p:extLst>
              <p:ext uri="{D42A27DB-BD31-4B8C-83A1-F6EECF244321}">
                <p14:modId xmlns:p14="http://schemas.microsoft.com/office/powerpoint/2010/main" val="738006579"/>
              </p:ext>
            </p:extLst>
          </p:nvPr>
        </p:nvGraphicFramePr>
        <p:xfrm>
          <a:off x="373062" y="936625"/>
          <a:ext cx="11549122" cy="5297350"/>
        </p:xfrm>
        <a:graphic>
          <a:graphicData uri="http://schemas.openxmlformats.org/drawingml/2006/table">
            <a:tbl>
              <a:tblPr firstRow="1" bandRow="1">
                <a:tableStyleId>{5C22544A-7EE6-4342-B048-85BDC9FD1C3A}</a:tableStyleId>
              </a:tblPr>
              <a:tblGrid>
                <a:gridCol w="1459148">
                  <a:extLst>
                    <a:ext uri="{9D8B030D-6E8A-4147-A177-3AD203B41FA5}">
                      <a16:colId xmlns:a16="http://schemas.microsoft.com/office/drawing/2014/main" val="1595178669"/>
                    </a:ext>
                  </a:extLst>
                </a:gridCol>
                <a:gridCol w="1496614">
                  <a:extLst>
                    <a:ext uri="{9D8B030D-6E8A-4147-A177-3AD203B41FA5}">
                      <a16:colId xmlns:a16="http://schemas.microsoft.com/office/drawing/2014/main" val="2465729409"/>
                    </a:ext>
                  </a:extLst>
                </a:gridCol>
                <a:gridCol w="1093722">
                  <a:extLst>
                    <a:ext uri="{9D8B030D-6E8A-4147-A177-3AD203B41FA5}">
                      <a16:colId xmlns:a16="http://schemas.microsoft.com/office/drawing/2014/main" val="2430287460"/>
                    </a:ext>
                  </a:extLst>
                </a:gridCol>
                <a:gridCol w="7499638">
                  <a:extLst>
                    <a:ext uri="{9D8B030D-6E8A-4147-A177-3AD203B41FA5}">
                      <a16:colId xmlns:a16="http://schemas.microsoft.com/office/drawing/2014/main" val="1563479428"/>
                    </a:ext>
                  </a:extLst>
                </a:gridCol>
              </a:tblGrid>
              <a:tr h="405319">
                <a:tc>
                  <a:txBody>
                    <a:bodyPr/>
                    <a:lstStyle/>
                    <a:p>
                      <a:pPr algn="ctr"/>
                      <a:r>
                        <a:rPr lang="en-US" sz="1400" dirty="0"/>
                        <a:t>Vertical</a:t>
                      </a:r>
                    </a:p>
                  </a:txBody>
                  <a:tcPr/>
                </a:tc>
                <a:tc>
                  <a:txBody>
                    <a:bodyPr/>
                    <a:lstStyle/>
                    <a:p>
                      <a:pPr algn="ctr"/>
                      <a:r>
                        <a:rPr lang="en-US" sz="1400" dirty="0"/>
                        <a:t>Tech Partner</a:t>
                      </a:r>
                    </a:p>
                  </a:txBody>
                  <a:tcPr/>
                </a:tc>
                <a:tc>
                  <a:txBody>
                    <a:bodyPr/>
                    <a:lstStyle/>
                    <a:p>
                      <a:pPr algn="ctr"/>
                      <a:r>
                        <a:rPr lang="en-US" sz="1400" dirty="0"/>
                        <a:t>Channel</a:t>
                      </a:r>
                    </a:p>
                  </a:txBody>
                  <a:tcPr/>
                </a:tc>
                <a:tc>
                  <a:txBody>
                    <a:bodyPr/>
                    <a:lstStyle/>
                    <a:p>
                      <a:r>
                        <a:rPr lang="en-US" sz="1400" dirty="0">
                          <a:latin typeface="Arial"/>
                        </a:rPr>
                        <a:t>Description</a:t>
                      </a:r>
                    </a:p>
                  </a:txBody>
                  <a:tcPr/>
                </a:tc>
                <a:extLst>
                  <a:ext uri="{0D108BD9-81ED-4DB2-BD59-A6C34878D82A}">
                    <a16:rowId xmlns:a16="http://schemas.microsoft.com/office/drawing/2014/main" val="1033455914"/>
                  </a:ext>
                </a:extLst>
              </a:tr>
              <a:tr h="370840">
                <a:tc>
                  <a:txBody>
                    <a:bodyPr/>
                    <a:lstStyle/>
                    <a:p>
                      <a:pPr algn="ctr"/>
                      <a:r>
                        <a:rPr lang="en-US" sz="1400" dirty="0"/>
                        <a:t>Gov</a:t>
                      </a:r>
                    </a:p>
                  </a:txBody>
                  <a:tcPr/>
                </a:tc>
                <a:tc>
                  <a:txBody>
                    <a:bodyPr/>
                    <a:lstStyle/>
                    <a:p>
                      <a:pPr algn="ctr"/>
                      <a:endParaRPr lang="en-US" sz="1400"/>
                    </a:p>
                  </a:txBody>
                  <a:tcPr/>
                </a:tc>
                <a:tc>
                  <a:txBody>
                    <a:bodyPr/>
                    <a:lstStyle/>
                    <a:p>
                      <a:pPr algn="ctr"/>
                      <a:endParaRPr lang="en-US" sz="1400"/>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2" action="ppaction://hlinksldjump"/>
                        </a:rPr>
                        <a:t>Federal Agency Upgrades Aging Gigamon Packet Brokers to Keysight’s Hybrid Visibility Solutions</a:t>
                      </a:r>
                      <a:endParaRPr lang="en-US" sz="1400" b="0" i="0" u="none" strike="noStrike" noProof="0">
                        <a:solidFill>
                          <a:srgbClr val="000000"/>
                        </a:solidFill>
                        <a:latin typeface="Arial"/>
                        <a:hlinkClick r:id="" action="ppaction://noaction"/>
                      </a:endParaRPr>
                    </a:p>
                  </a:txBody>
                  <a:tcPr/>
                </a:tc>
                <a:extLst>
                  <a:ext uri="{0D108BD9-81ED-4DB2-BD59-A6C34878D82A}">
                    <a16:rowId xmlns:a16="http://schemas.microsoft.com/office/drawing/2014/main" val="3476181757"/>
                  </a:ext>
                </a:extLst>
              </a:tr>
              <a:tr h="370840">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3" action="ppaction://hlinksldjump"/>
                        </a:rPr>
                        <a:t>US Court Finds in Favor of Keysight Visibility</a:t>
                      </a:r>
                    </a:p>
                  </a:txBody>
                  <a:tcPr/>
                </a:tc>
                <a:extLst>
                  <a:ext uri="{0D108BD9-81ED-4DB2-BD59-A6C34878D82A}">
                    <a16:rowId xmlns:a16="http://schemas.microsoft.com/office/drawing/2014/main" val="2724636208"/>
                  </a:ext>
                </a:extLst>
              </a:tr>
              <a:tr h="370840">
                <a:tc>
                  <a:txBody>
                    <a:bodyPr/>
                    <a:lstStyle/>
                    <a:p>
                      <a:pPr algn="ctr"/>
                      <a:r>
                        <a:rPr lang="en-US" sz="1400" dirty="0"/>
                        <a:t>Retail</a:t>
                      </a:r>
                    </a:p>
                  </a:txBody>
                  <a:tcPr/>
                </a:tc>
                <a:tc>
                  <a:txBody>
                    <a:bodyPr/>
                    <a:lstStyle/>
                    <a:p>
                      <a:pPr algn="ctr"/>
                      <a:r>
                        <a:rPr lang="en-US" sz="1400" err="1"/>
                        <a:t>LiveAction</a:t>
                      </a:r>
                      <a:endParaRPr lang="en-US" sz="1400" dirty="0" err="1"/>
                    </a:p>
                  </a:txBody>
                  <a:tcPr/>
                </a:tc>
                <a:tc>
                  <a:txBody>
                    <a:bodyPr/>
                    <a:lstStyle/>
                    <a:p>
                      <a:pPr algn="ctr"/>
                      <a:endParaRPr lang="en-US" sz="1400"/>
                    </a:p>
                  </a:txBody>
                  <a:tcPr/>
                </a:tc>
                <a:tc>
                  <a:txBody>
                    <a:bodyPr/>
                    <a:lstStyle/>
                    <a:p>
                      <a:pPr marL="0" marR="0" lvl="0" indent="0" algn="l">
                        <a:lnSpc>
                          <a:spcPct val="100000"/>
                        </a:lnSpc>
                        <a:spcBef>
                          <a:spcPts val="0"/>
                        </a:spcBef>
                        <a:spcAft>
                          <a:spcPts val="400"/>
                        </a:spcAft>
                        <a:buNone/>
                      </a:pPr>
                      <a:r>
                        <a:rPr lang="en-US" sz="1400" b="0" i="0" u="none" strike="noStrike" noProof="0" dirty="0">
                          <a:solidFill>
                            <a:schemeClr val="tx1"/>
                          </a:solidFill>
                          <a:latin typeface="Arial"/>
                          <a:hlinkClick r:id="rId4" action="ppaction://hlinksldjump"/>
                        </a:rPr>
                        <a:t>Keysight and LiveAction Help Stores </a:t>
                      </a:r>
                      <a:r>
                        <a:rPr lang="en-US" sz="1400" b="0" i="0" u="none" strike="noStrike" noProof="0" dirty="0">
                          <a:solidFill>
                            <a:srgbClr val="000000"/>
                          </a:solidFill>
                          <a:latin typeface="Arial"/>
                          <a:hlinkClick r:id="" action="ppaction://noaction"/>
                        </a:rPr>
                        <a:t>Evolve Their Data Centers</a:t>
                      </a:r>
                    </a:p>
                  </a:txBody>
                  <a:tcPr/>
                </a:tc>
                <a:extLst>
                  <a:ext uri="{0D108BD9-81ED-4DB2-BD59-A6C34878D82A}">
                    <a16:rowId xmlns:a16="http://schemas.microsoft.com/office/drawing/2014/main" val="2079095339"/>
                  </a:ext>
                </a:extLst>
              </a:tr>
              <a:tr h="370840">
                <a:tc>
                  <a:txBody>
                    <a:bodyPr/>
                    <a:lstStyle/>
                    <a:p>
                      <a:pPr algn="ctr"/>
                      <a:endParaRPr lang="en-US" sz="1400"/>
                    </a:p>
                  </a:txBody>
                  <a:tcPr/>
                </a:tc>
                <a:tc>
                  <a:txBody>
                    <a:bodyPr/>
                    <a:lstStyle/>
                    <a:p>
                      <a:pPr algn="ctr"/>
                      <a:r>
                        <a:rPr lang="en-US" sz="1400" err="1"/>
                        <a:t>ExtraHop</a:t>
                      </a:r>
                      <a:endParaRPr lang="en-US" sz="1400" dirty="0" err="1"/>
                    </a:p>
                  </a:txBody>
                  <a:tcPr/>
                </a:tc>
                <a:tc>
                  <a:txBody>
                    <a:bodyPr/>
                    <a:lstStyle/>
                    <a:p>
                      <a:pPr algn="ctr"/>
                      <a:r>
                        <a:rPr lang="en-US" sz="1400" dirty="0"/>
                        <a:t>CDW</a:t>
                      </a:r>
                    </a:p>
                  </a:txBody>
                  <a:tcPr/>
                </a:tc>
                <a:tc>
                  <a:txBody>
                    <a:bodyPr/>
                    <a:lstStyle/>
                    <a:p>
                      <a:pPr lvl="0" algn="l">
                        <a:lnSpc>
                          <a:spcPct val="100000"/>
                        </a:lnSpc>
                        <a:spcBef>
                          <a:spcPts val="0"/>
                        </a:spcBef>
                        <a:spcAft>
                          <a:spcPts val="0"/>
                        </a:spcAft>
                        <a:buNone/>
                      </a:pPr>
                      <a:r>
                        <a:rPr lang="en-US" sz="1400" b="0" i="0" u="none" strike="noStrike" noProof="0" dirty="0">
                          <a:solidFill>
                            <a:schemeClr val="tx1"/>
                          </a:solidFill>
                          <a:latin typeface="Arial"/>
                          <a:hlinkClick r:id="rId5" action="ppaction://hlinksldjump"/>
                        </a:rPr>
                        <a:t>CDW, Keysight, and ExtraHop Help Upgrade ACI Data Centers</a:t>
                      </a:r>
                      <a:endParaRPr lang="en-US" sz="1400" b="0" i="0" u="none" strike="noStrike" noProof="0" dirty="0">
                        <a:solidFill>
                          <a:schemeClr val="tx1"/>
                        </a:solidFill>
                        <a:latin typeface="Arial"/>
                      </a:endParaRPr>
                    </a:p>
                  </a:txBody>
                  <a:tcPr/>
                </a:tc>
                <a:extLst>
                  <a:ext uri="{0D108BD9-81ED-4DB2-BD59-A6C34878D82A}">
                    <a16:rowId xmlns:a16="http://schemas.microsoft.com/office/drawing/2014/main" val="35878757"/>
                  </a:ext>
                </a:extLst>
              </a:tr>
              <a:tr h="370840">
                <a:tc>
                  <a:txBody>
                    <a:bodyPr/>
                    <a:lstStyle/>
                    <a:p>
                      <a:pPr algn="ctr"/>
                      <a:r>
                        <a:rPr lang="en-US" sz="1400" dirty="0"/>
                        <a:t>Enterprise</a:t>
                      </a:r>
                    </a:p>
                  </a:txBody>
                  <a:tcPr/>
                </a:tc>
                <a:tc>
                  <a:txBody>
                    <a:bodyPr/>
                    <a:lstStyle/>
                    <a:p>
                      <a:pPr algn="ctr"/>
                      <a:r>
                        <a:rPr lang="en-US" sz="1400" dirty="0"/>
                        <a:t>Vectra</a:t>
                      </a:r>
                    </a:p>
                  </a:txBody>
                  <a:tcPr/>
                </a:tc>
                <a:tc>
                  <a:txBody>
                    <a:bodyPr/>
                    <a:lstStyle/>
                    <a:p>
                      <a:pPr algn="ctr"/>
                      <a:r>
                        <a:rPr lang="en-US" sz="1400" dirty="0"/>
                        <a:t>Optiv</a:t>
                      </a:r>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6" action="ppaction://hlinksldjump"/>
                        </a:rPr>
                        <a:t>G6 Hospitality Partners with Keysight and Vectra AI to Improve Visibility in the Cloud</a:t>
                      </a:r>
                      <a:endParaRPr lang="en-US" sz="1400" b="0" i="0" u="none" strike="noStrike" noProof="0" dirty="0">
                        <a:solidFill>
                          <a:srgbClr val="000000"/>
                        </a:solidFill>
                        <a:latin typeface="Arial"/>
                        <a:hlinkClick r:id="" action="ppaction://noaction"/>
                      </a:endParaRPr>
                    </a:p>
                  </a:txBody>
                  <a:tcPr/>
                </a:tc>
                <a:extLst>
                  <a:ext uri="{0D108BD9-81ED-4DB2-BD59-A6C34878D82A}">
                    <a16:rowId xmlns:a16="http://schemas.microsoft.com/office/drawing/2014/main" val="2352529078"/>
                  </a:ext>
                </a:extLst>
              </a:tr>
              <a:tr h="370840">
                <a:tc>
                  <a:txBody>
                    <a:bodyPr/>
                    <a:lstStyle/>
                    <a:p>
                      <a:pPr algn="ctr"/>
                      <a:r>
                        <a:rPr lang="en-US" sz="1400" dirty="0"/>
                        <a:t>Finance</a:t>
                      </a:r>
                    </a:p>
                  </a:txBody>
                  <a:tcPr/>
                </a:tc>
                <a:tc>
                  <a:txBody>
                    <a:bodyPr/>
                    <a:lstStyle/>
                    <a:p>
                      <a:pPr algn="ctr"/>
                      <a:r>
                        <a:rPr lang="en-US" sz="1400" err="1"/>
                        <a:t>Forescout</a:t>
                      </a:r>
                      <a:endParaRPr lang="en-US" sz="1400" dirty="0" err="1"/>
                    </a:p>
                  </a:txBody>
                  <a:tcPr/>
                </a:tc>
                <a:tc>
                  <a:txBody>
                    <a:bodyPr/>
                    <a:lstStyle/>
                    <a:p>
                      <a:pPr algn="ctr"/>
                      <a:r>
                        <a:rPr lang="en-US" sz="1400" dirty="0"/>
                        <a:t>CDW</a:t>
                      </a:r>
                    </a:p>
                  </a:txBody>
                  <a:tcPr/>
                </a:tc>
                <a:tc>
                  <a:txBody>
                    <a:bodyPr/>
                    <a:lstStyle/>
                    <a:p>
                      <a:pPr lvl="0">
                        <a:buNone/>
                      </a:pPr>
                      <a:r>
                        <a:rPr lang="en-US" sz="1400" b="0" i="0" u="none" strike="noStrike" noProof="0" dirty="0">
                          <a:solidFill>
                            <a:srgbClr val="000000"/>
                          </a:solidFill>
                          <a:latin typeface="Arial"/>
                          <a:hlinkClick r:id="rId7" action="ppaction://hlinksldjump"/>
                        </a:rPr>
                        <a:t>Forescout, Keysight and CDW Help Bank Upgrade Visibility and Scale as </a:t>
                      </a:r>
                      <a:r>
                        <a:rPr lang="en-US" sz="1400" b="0" i="0" u="none" strike="noStrike" noProof="0" dirty="0">
                          <a:solidFill>
                            <a:srgbClr val="000000"/>
                          </a:solidFill>
                          <a:latin typeface="Arial"/>
                          <a:hlinkClick r:id="" action="ppaction://noaction"/>
                        </a:rPr>
                        <a:t>They Migrate to 400G</a:t>
                      </a:r>
                      <a:endParaRPr lang="en-US" sz="1400">
                        <a:latin typeface="Arial"/>
                        <a:hlinkClick r:id="" action="ppaction://noaction"/>
                      </a:endParaRPr>
                    </a:p>
                  </a:txBody>
                  <a:tcPr/>
                </a:tc>
                <a:extLst>
                  <a:ext uri="{0D108BD9-81ED-4DB2-BD59-A6C34878D82A}">
                    <a16:rowId xmlns:a16="http://schemas.microsoft.com/office/drawing/2014/main" val="882274621"/>
                  </a:ext>
                </a:extLst>
              </a:tr>
              <a:tr h="370840">
                <a:tc>
                  <a:txBody>
                    <a:bodyPr/>
                    <a:lstStyle/>
                    <a:p>
                      <a:pPr algn="ctr"/>
                      <a:endParaRPr lang="en-US" sz="1400"/>
                    </a:p>
                  </a:txBody>
                  <a:tcPr/>
                </a:tc>
                <a:tc>
                  <a:txBody>
                    <a:bodyPr/>
                    <a:lstStyle/>
                    <a:p>
                      <a:pPr algn="ctr"/>
                      <a:r>
                        <a:rPr lang="en-US" sz="1400" dirty="0"/>
                        <a:t>Viavi</a:t>
                      </a:r>
                    </a:p>
                  </a:txBody>
                  <a:tcPr/>
                </a:tc>
                <a:tc>
                  <a:txBody>
                    <a:bodyPr/>
                    <a:lstStyle/>
                    <a:p>
                      <a:pPr algn="ctr"/>
                      <a:r>
                        <a:rPr lang="en-US" sz="1400" dirty="0"/>
                        <a:t>InNet</a:t>
                      </a:r>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8" action="ppaction://hlinksldjump"/>
                        </a:rPr>
                        <a:t>Insurance company gains visibility into encrypted traffic with SSL decryption and Vision One </a:t>
                      </a:r>
                      <a:r>
                        <a:rPr lang="en-US" sz="1400" b="0" i="0" u="none" strike="noStrike" noProof="0" dirty="0">
                          <a:solidFill>
                            <a:srgbClr val="000000"/>
                          </a:solidFill>
                          <a:latin typeface="Arial"/>
                          <a:hlinkClick r:id="" action="ppaction://noaction"/>
                        </a:rPr>
                        <a:t>Network Packet Broker</a:t>
                      </a:r>
                    </a:p>
                  </a:txBody>
                  <a:tcPr/>
                </a:tc>
                <a:extLst>
                  <a:ext uri="{0D108BD9-81ED-4DB2-BD59-A6C34878D82A}">
                    <a16:rowId xmlns:a16="http://schemas.microsoft.com/office/drawing/2014/main" val="1523542774"/>
                  </a:ext>
                </a:extLst>
              </a:tr>
              <a:tr h="370839">
                <a:tc>
                  <a:txBody>
                    <a:bodyPr/>
                    <a:lstStyle/>
                    <a:p>
                      <a:pPr lvl="0" algn="ctr">
                        <a:buNone/>
                      </a:pPr>
                      <a:endParaRPr lang="en-US" sz="1400"/>
                    </a:p>
                  </a:txBody>
                  <a:tcPr/>
                </a:tc>
                <a:tc>
                  <a:txBody>
                    <a:bodyPr/>
                    <a:lstStyle/>
                    <a:p>
                      <a:pPr lvl="0" algn="ctr">
                        <a:buNone/>
                      </a:pPr>
                      <a:endParaRPr lang="en-US" sz="1400"/>
                    </a:p>
                  </a:txBody>
                  <a:tcPr/>
                </a:tc>
                <a:tc>
                  <a:txBody>
                    <a:bodyPr/>
                    <a:lstStyle/>
                    <a:p>
                      <a:pPr lvl="0" algn="ctr">
                        <a:buNone/>
                      </a:pPr>
                      <a:r>
                        <a:rPr lang="en-US" sz="1400" err="1"/>
                        <a:t>Nexum</a:t>
                      </a:r>
                      <a:endParaRPr lang="en-US" sz="1400" dirty="0" err="1"/>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9" action="ppaction://hlinksldjump"/>
                        </a:rPr>
                        <a:t>Visibility into 100GE links &amp; Packet Brokering for Security Monitoring</a:t>
                      </a:r>
                      <a:r>
                        <a:rPr lang="en-US" sz="1400" b="0" i="0" u="none" strike="noStrike" noProof="0" dirty="0">
                          <a:solidFill>
                            <a:srgbClr val="000000"/>
                          </a:solidFill>
                          <a:latin typeface="Arial"/>
                        </a:rPr>
                        <a:t> </a:t>
                      </a:r>
                      <a:endParaRPr lang="en-US" sz="1400">
                        <a:latin typeface="Arial"/>
                      </a:endParaRPr>
                    </a:p>
                  </a:txBody>
                  <a:tcPr/>
                </a:tc>
                <a:extLst>
                  <a:ext uri="{0D108BD9-81ED-4DB2-BD59-A6C34878D82A}">
                    <a16:rowId xmlns:a16="http://schemas.microsoft.com/office/drawing/2014/main" val="792319233"/>
                  </a:ext>
                </a:extLst>
              </a:tr>
              <a:tr h="370838">
                <a:tc>
                  <a:txBody>
                    <a:bodyPr/>
                    <a:lstStyle/>
                    <a:p>
                      <a:pPr lvl="0" algn="ctr">
                        <a:buNone/>
                      </a:pPr>
                      <a:endParaRPr lang="en-US" sz="1400"/>
                    </a:p>
                  </a:txBody>
                  <a:tcPr/>
                </a:tc>
                <a:tc>
                  <a:txBody>
                    <a:bodyPr/>
                    <a:lstStyle/>
                    <a:p>
                      <a:pPr lvl="0" algn="ctr">
                        <a:buNone/>
                      </a:pPr>
                      <a:r>
                        <a:rPr lang="en-US" sz="1400" err="1"/>
                        <a:t>Forescout</a:t>
                      </a:r>
                      <a:endParaRPr lang="en-US" sz="1400" dirty="0" err="1"/>
                    </a:p>
                  </a:txBody>
                  <a:tcPr/>
                </a:tc>
                <a:tc>
                  <a:txBody>
                    <a:bodyPr/>
                    <a:lstStyle/>
                    <a:p>
                      <a:pPr lvl="0" algn="ctr">
                        <a:buNone/>
                      </a:pPr>
                      <a:r>
                        <a:rPr lang="en-US" sz="1400" dirty="0"/>
                        <a:t>CDW</a:t>
                      </a:r>
                    </a:p>
                  </a:txBody>
                  <a:tcPr/>
                </a:tc>
                <a:tc>
                  <a:txBody>
                    <a:bodyPr/>
                    <a:lstStyle/>
                    <a:p>
                      <a:pPr marL="0" marR="0" lvl="0" indent="0" algn="l">
                        <a:lnSpc>
                          <a:spcPct val="100000"/>
                        </a:lnSpc>
                        <a:spcBef>
                          <a:spcPts val="0"/>
                        </a:spcBef>
                        <a:spcAft>
                          <a:spcPts val="0"/>
                        </a:spcAft>
                        <a:buNone/>
                      </a:pPr>
                      <a:r>
                        <a:rPr lang="en-US" sz="1400" b="0" i="0" u="none" strike="noStrike" noProof="0" dirty="0">
                          <a:solidFill>
                            <a:srgbClr val="000000"/>
                          </a:solidFill>
                          <a:latin typeface="Arial"/>
                          <a:hlinkClick r:id="rId10" action="ppaction://hlinksldjump"/>
                        </a:rPr>
                        <a:t>Large National Bank Needed Reliable Visibility with Equal Scale Ability</a:t>
                      </a:r>
                      <a:endParaRPr lang="en-US" sz="1400">
                        <a:latin typeface="Arial"/>
                      </a:endParaRPr>
                    </a:p>
                  </a:txBody>
                  <a:tcPr/>
                </a:tc>
                <a:extLst>
                  <a:ext uri="{0D108BD9-81ED-4DB2-BD59-A6C34878D82A}">
                    <a16:rowId xmlns:a16="http://schemas.microsoft.com/office/drawing/2014/main" val="2546088877"/>
                  </a:ext>
                </a:extLst>
              </a:tr>
              <a:tr h="370838">
                <a:tc>
                  <a:txBody>
                    <a:bodyPr/>
                    <a:lstStyle/>
                    <a:p>
                      <a:pPr lvl="0" algn="ctr">
                        <a:buNone/>
                      </a:pPr>
                      <a:endParaRPr lang="en-US" sz="1400"/>
                    </a:p>
                  </a:txBody>
                  <a:tcPr/>
                </a:tc>
                <a:tc>
                  <a:txBody>
                    <a:bodyPr/>
                    <a:lstStyle/>
                    <a:p>
                      <a:pPr lvl="0" algn="ctr">
                        <a:buNone/>
                      </a:pPr>
                      <a:r>
                        <a:rPr lang="en-US" sz="1400" dirty="0"/>
                        <a:t>Riverbed</a:t>
                      </a:r>
                    </a:p>
                  </a:txBody>
                  <a:tcPr/>
                </a:tc>
                <a:tc>
                  <a:txBody>
                    <a:bodyPr/>
                    <a:lstStyle/>
                    <a:p>
                      <a:pPr lvl="0" algn="ctr">
                        <a:buNone/>
                      </a:pPr>
                      <a:r>
                        <a:rPr lang="en-US" sz="1400" dirty="0"/>
                        <a:t>Arrow</a:t>
                      </a:r>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11" action="ppaction://hlinksldjump"/>
                        </a:rPr>
                        <a:t>Financial Client Requires High Performance Visibility Fabric to meet Internal SLA’s</a:t>
                      </a:r>
                      <a:endParaRPr lang="en-US" sz="1400" b="0" i="0" u="none" strike="noStrike" noProof="0" dirty="0">
                        <a:solidFill>
                          <a:srgbClr val="000000"/>
                        </a:solidFill>
                        <a:latin typeface="Arial"/>
                      </a:endParaRPr>
                    </a:p>
                  </a:txBody>
                  <a:tcPr/>
                </a:tc>
                <a:extLst>
                  <a:ext uri="{0D108BD9-81ED-4DB2-BD59-A6C34878D82A}">
                    <a16:rowId xmlns:a16="http://schemas.microsoft.com/office/drawing/2014/main" val="3881529772"/>
                  </a:ext>
                </a:extLst>
              </a:tr>
              <a:tr h="370838">
                <a:tc>
                  <a:txBody>
                    <a:bodyPr/>
                    <a:lstStyle/>
                    <a:p>
                      <a:pPr lvl="0" algn="ctr">
                        <a:buNone/>
                      </a:pPr>
                      <a:r>
                        <a:rPr lang="en-US" sz="1400" dirty="0"/>
                        <a:t>Healthcare</a:t>
                      </a:r>
                    </a:p>
                  </a:txBody>
                  <a:tcPr/>
                </a:tc>
                <a:tc>
                  <a:txBody>
                    <a:bodyPr/>
                    <a:lstStyle/>
                    <a:p>
                      <a:pPr lvl="0" algn="ctr">
                        <a:buNone/>
                      </a:pPr>
                      <a:r>
                        <a:rPr lang="en-US" sz="1400" err="1"/>
                        <a:t>ExtraHop</a:t>
                      </a:r>
                      <a:endParaRPr lang="en-US" sz="1400" dirty="0" err="1"/>
                    </a:p>
                  </a:txBody>
                  <a:tcPr/>
                </a:tc>
                <a:tc>
                  <a:txBody>
                    <a:bodyPr/>
                    <a:lstStyle/>
                    <a:p>
                      <a:pPr lvl="0" algn="ctr">
                        <a:buNone/>
                      </a:pPr>
                      <a:r>
                        <a:rPr lang="en-US" sz="1400" dirty="0"/>
                        <a:t>WWT</a:t>
                      </a:r>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12" action="ppaction://hlinksldjump"/>
                        </a:rPr>
                        <a:t>Northwestern US Healthcare Provider Replaces NetScout with Keysight and </a:t>
                      </a:r>
                      <a:r>
                        <a:rPr lang="en-US" sz="1400" b="0" i="0" u="none" strike="noStrike" noProof="0" dirty="0">
                          <a:solidFill>
                            <a:srgbClr val="000000"/>
                          </a:solidFill>
                          <a:latin typeface="Arial"/>
                          <a:hlinkClick r:id="" action="ppaction://noaction"/>
                        </a:rPr>
                        <a:t>ExtraHop</a:t>
                      </a:r>
                    </a:p>
                  </a:txBody>
                  <a:tcPr/>
                </a:tc>
                <a:extLst>
                  <a:ext uri="{0D108BD9-81ED-4DB2-BD59-A6C34878D82A}">
                    <a16:rowId xmlns:a16="http://schemas.microsoft.com/office/drawing/2014/main" val="3421332212"/>
                  </a:ext>
                </a:extLst>
              </a:tr>
              <a:tr h="370838">
                <a:tc>
                  <a:txBody>
                    <a:bodyPr/>
                    <a:lstStyle/>
                    <a:p>
                      <a:pPr lvl="0" algn="ctr">
                        <a:buNone/>
                      </a:pPr>
                      <a:endParaRPr lang="en-US" sz="1400"/>
                    </a:p>
                  </a:txBody>
                  <a:tcPr/>
                </a:tc>
                <a:tc>
                  <a:txBody>
                    <a:bodyPr/>
                    <a:lstStyle/>
                    <a:p>
                      <a:pPr lvl="0" algn="ctr">
                        <a:buNone/>
                      </a:pPr>
                      <a:r>
                        <a:rPr lang="en-US" sz="1400" dirty="0"/>
                        <a:t>Armis/</a:t>
                      </a:r>
                      <a:r>
                        <a:rPr lang="en-US" sz="1400" dirty="0" err="1"/>
                        <a:t>LiveAction</a:t>
                      </a:r>
                    </a:p>
                  </a:txBody>
                  <a:tcPr/>
                </a:tc>
                <a:tc>
                  <a:txBody>
                    <a:bodyPr/>
                    <a:lstStyle/>
                    <a:p>
                      <a:pPr lvl="0" algn="ctr">
                        <a:buNone/>
                      </a:pPr>
                      <a:r>
                        <a:rPr lang="en-US" sz="1400" dirty="0"/>
                        <a:t>CDW</a:t>
                      </a:r>
                    </a:p>
                  </a:txBody>
                  <a:tcPr/>
                </a:tc>
                <a:tc>
                  <a:txBody>
                    <a:bodyPr/>
                    <a:lstStyle/>
                    <a:p>
                      <a:pPr lvl="0" algn="l">
                        <a:lnSpc>
                          <a:spcPct val="100000"/>
                        </a:lnSpc>
                        <a:spcBef>
                          <a:spcPts val="0"/>
                        </a:spcBef>
                        <a:spcAft>
                          <a:spcPts val="0"/>
                        </a:spcAft>
                        <a:buNone/>
                      </a:pPr>
                      <a:r>
                        <a:rPr lang="en-US" sz="1400" b="0" i="0" u="none" strike="noStrike" noProof="0" dirty="0">
                          <a:solidFill>
                            <a:srgbClr val="4D5156"/>
                          </a:solidFill>
                          <a:latin typeface="Arial"/>
                          <a:hlinkClick r:id="rId13" action="ppaction://hlinksldjump"/>
                        </a:rPr>
                        <a:t>Laboratories</a:t>
                      </a:r>
                      <a:endParaRPr lang="en-US" sz="1400" b="0" i="0" u="none" strike="noStrike" noProof="0" dirty="0">
                        <a:solidFill>
                          <a:srgbClr val="000000"/>
                        </a:solidFill>
                        <a:latin typeface="Arial"/>
                      </a:endParaRPr>
                    </a:p>
                  </a:txBody>
                  <a:tcPr/>
                </a:tc>
                <a:extLst>
                  <a:ext uri="{0D108BD9-81ED-4DB2-BD59-A6C34878D82A}">
                    <a16:rowId xmlns:a16="http://schemas.microsoft.com/office/drawing/2014/main" val="1003669025"/>
                  </a:ext>
                </a:extLst>
              </a:tr>
            </a:tbl>
          </a:graphicData>
        </a:graphic>
      </p:graphicFrame>
    </p:spTree>
    <p:extLst>
      <p:ext uri="{BB962C8B-B14F-4D97-AF65-F5344CB8AC3E}">
        <p14:creationId xmlns:p14="http://schemas.microsoft.com/office/powerpoint/2010/main" val="321558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C18070-8064-544B-CFF3-51869A4C58E5}"/>
              </a:ext>
            </a:extLst>
          </p:cNvPr>
          <p:cNvSpPr/>
          <p:nvPr/>
        </p:nvSpPr>
        <p:spPr>
          <a:xfrm>
            <a:off x="0" y="1335284"/>
            <a:ext cx="3204356" cy="552270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0C8C34C2-8250-4600-71A8-6C7EEB97D255}"/>
              </a:ext>
            </a:extLst>
          </p:cNvPr>
          <p:cNvSpPr txBox="1"/>
          <p:nvPr/>
        </p:nvSpPr>
        <p:spPr>
          <a:xfrm>
            <a:off x="3470512" y="436867"/>
            <a:ext cx="72596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a:effectLst/>
                <a:latin typeface="arial" panose="020B0604020202020204" pitchFamily="34" charset="0"/>
              </a:rPr>
              <a:t>Multinational Healthcare </a:t>
            </a:r>
            <a:r>
              <a:rPr lang="en-US" sz="2400">
                <a:latin typeface="arial" panose="020B0604020202020204" pitchFamily="34" charset="0"/>
              </a:rPr>
              <a:t>C</a:t>
            </a:r>
            <a:r>
              <a:rPr lang="en-US" sz="2400" b="0" i="0" u="none" strike="noStrike">
                <a:effectLst/>
                <a:latin typeface="arial" panose="020B0604020202020204" pitchFamily="34" charset="0"/>
              </a:rPr>
              <a:t>ompany </a:t>
            </a:r>
            <a:r>
              <a:rPr lang="en-US" sz="2400">
                <a:latin typeface="arial" panose="020B0604020202020204" pitchFamily="34" charset="0"/>
              </a:rPr>
              <a:t>I</a:t>
            </a:r>
            <a:r>
              <a:rPr lang="en-US" sz="2400" b="0" i="0" u="none" strike="noStrike">
                <a:effectLst/>
                <a:latin typeface="arial" panose="020B0604020202020204" pitchFamily="34" charset="0"/>
              </a:rPr>
              <a:t>mproves </a:t>
            </a:r>
            <a:r>
              <a:rPr lang="en-US" sz="2400">
                <a:latin typeface="arial" panose="020B0604020202020204" pitchFamily="34" charset="0"/>
              </a:rPr>
              <a:t>N</a:t>
            </a:r>
            <a:r>
              <a:rPr lang="en-US" sz="2400" b="0" i="0" u="none" strike="noStrike">
                <a:effectLst/>
                <a:latin typeface="arial" panose="020B0604020202020204" pitchFamily="34" charset="0"/>
              </a:rPr>
              <a:t>etwork </a:t>
            </a:r>
            <a:r>
              <a:rPr lang="en-US" sz="2400">
                <a:latin typeface="arial" panose="020B0604020202020204" pitchFamily="34" charset="0"/>
              </a:rPr>
              <a:t>P</a:t>
            </a:r>
            <a:r>
              <a:rPr lang="en-US" sz="2400" b="0" i="0" u="none" strike="noStrike">
                <a:effectLst/>
                <a:latin typeface="arial" panose="020B0604020202020204" pitchFamily="34" charset="0"/>
              </a:rPr>
              <a:t>erformance</a:t>
            </a:r>
            <a:endParaRPr kumimoji="0" lang="en-US" sz="2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2E01EB38-D389-CBC7-E49F-502C2B54D56F}"/>
              </a:ext>
            </a:extLst>
          </p:cNvPr>
          <p:cNvSpPr txBox="1"/>
          <p:nvPr/>
        </p:nvSpPr>
        <p:spPr>
          <a:xfrm>
            <a:off x="3470512" y="1882877"/>
            <a:ext cx="7796578" cy="4693593"/>
          </a:xfrm>
          <a:prstGeom prst="rect">
            <a:avLst/>
          </a:prstGeom>
          <a:noFill/>
        </p:spPr>
        <p:txBody>
          <a:bodyPr wrap="square" lIns="91440" tIns="45720" rIns="91440" bIns="45720" rtlCol="0" anchor="t">
            <a:spAutoFit/>
          </a:bodyPr>
          <a:lstStyle/>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Profile </a:t>
            </a:r>
            <a:r>
              <a:rPr kumimoji="0" lang="en-US" sz="1600" b="0" i="0" u="none" strike="noStrike" kern="1200" cap="none" spc="0" normalizeH="0" baseline="0" noProof="0">
                <a:ln>
                  <a:noFill/>
                </a:ln>
                <a:solidFill>
                  <a:prstClr val="black"/>
                </a:solidFill>
                <a:effectLst/>
                <a:uLnTx/>
                <a:uFillTx/>
                <a:latin typeface="Arial"/>
                <a:cs typeface="Arial"/>
              </a:rPr>
              <a:t>– </a:t>
            </a:r>
            <a:r>
              <a:rPr lang="en-US" sz="1600" b="0" i="0" u="none" strike="noStrike">
                <a:effectLst/>
                <a:latin typeface="arial"/>
                <a:cs typeface="arial"/>
              </a:rPr>
              <a:t>American multinational medical devices and health care company</a:t>
            </a:r>
            <a:endParaRPr lang="en-US" sz="1600" b="0" i="0" u="none" strike="noStrike" kern="1200" cap="none" spc="0" normalizeH="0" baseline="0" noProof="0">
              <a:ln>
                <a:noFill/>
              </a:ln>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Customer Challenge </a:t>
            </a:r>
            <a:r>
              <a:rPr kumimoji="0" lang="en-US" sz="1600" b="0" i="0" u="none" strike="noStrike" kern="1200" cap="none" spc="0" normalizeH="0" baseline="0" noProof="0">
                <a:ln>
                  <a:noFill/>
                </a:ln>
                <a:solidFill>
                  <a:prstClr val="black"/>
                </a:solidFill>
                <a:effectLst/>
                <a:uLnTx/>
                <a:uFillTx/>
                <a:latin typeface="Arial"/>
                <a:cs typeface="Arial"/>
              </a:rPr>
              <a:t>– Customer looking to improve the operational efficiency of their current Armis Sensor deployment; while deploying </a:t>
            </a:r>
            <a:r>
              <a:rPr kumimoji="0" lang="en-US" sz="1600" b="0" i="0" u="none" strike="noStrike" kern="1200" cap="none" spc="0" normalizeH="0" baseline="0" noProof="0" err="1">
                <a:ln>
                  <a:noFill/>
                </a:ln>
                <a:solidFill>
                  <a:prstClr val="black"/>
                </a:solidFill>
                <a:effectLst/>
                <a:uLnTx/>
                <a:uFillTx/>
                <a:latin typeface="Arial"/>
                <a:cs typeface="Arial"/>
              </a:rPr>
              <a:t>LiveAction</a:t>
            </a:r>
            <a:r>
              <a:rPr kumimoji="0" lang="en-US" sz="1600" b="0" i="0" u="none" strike="noStrike" kern="1200" cap="none" spc="0" normalizeH="0" baseline="0" noProof="0">
                <a:ln>
                  <a:noFill/>
                </a:ln>
                <a:solidFill>
                  <a:prstClr val="black"/>
                </a:solidFill>
                <a:effectLst/>
                <a:uLnTx/>
                <a:uFillTx/>
                <a:latin typeface="Arial"/>
                <a:cs typeface="Arial"/>
              </a:rPr>
              <a:t> NPM solution, across 110+ remote locations: (operational efficiency, IOT visibility, cost control)</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Network Challenge </a:t>
            </a:r>
            <a:r>
              <a:rPr kumimoji="0" lang="en-US" sz="1600" b="0" i="0" u="none" strike="noStrike" kern="1200" cap="none" spc="0" normalizeH="0" baseline="0" noProof="0">
                <a:ln>
                  <a:noFill/>
                </a:ln>
                <a:solidFill>
                  <a:prstClr val="black"/>
                </a:solidFill>
                <a:effectLst/>
                <a:uLnTx/>
                <a:uFillTx/>
                <a:latin typeface="Arial"/>
                <a:cs typeface="Arial"/>
              </a:rPr>
              <a:t>– introducing Network Performance Monitoring, while ensuring “Best-Case” deployment</a:t>
            </a:r>
            <a:endParaRPr lang="en-US" sz="1600" b="0" i="0" u="none" strike="noStrike" kern="1200" cap="none" spc="0" normalizeH="0" baseline="0" noProof="0">
              <a:ln>
                <a:noFill/>
              </a:ln>
              <a:solidFill>
                <a:prstClr val="black"/>
              </a:solidFill>
              <a:effectLst/>
              <a:uLnTx/>
              <a:uFillTx/>
              <a:latin typeface="Arial"/>
              <a:cs typeface="Arial"/>
            </a:endParaRPr>
          </a:p>
          <a:p>
            <a:pPr marL="233045" indent="-233045">
              <a:spcBef>
                <a:spcPts val="1800"/>
              </a:spcBef>
              <a:buClr>
                <a:srgbClr val="FF0000"/>
              </a:buClr>
              <a:buFont typeface="Arial" panose="020B0604020202020204" pitchFamily="34" charset="0"/>
              <a:buChar char="•"/>
              <a:defRPr/>
            </a:pPr>
            <a:r>
              <a:rPr lang="en-US" sz="1600" b="1">
                <a:solidFill>
                  <a:prstClr val="black"/>
                </a:solidFill>
                <a:latin typeface="Arial"/>
                <a:cs typeface="Arial"/>
              </a:rPr>
              <a:t>Security</a:t>
            </a:r>
            <a:r>
              <a:rPr kumimoji="0" lang="en-US" sz="1600" b="1" i="0" u="none" strike="noStrike" kern="1200" cap="none" spc="0" normalizeH="0" baseline="0" noProof="0">
                <a:ln>
                  <a:noFill/>
                </a:ln>
                <a:solidFill>
                  <a:prstClr val="black"/>
                </a:solidFill>
                <a:effectLst/>
                <a:uLnTx/>
                <a:uFillTx/>
                <a:latin typeface="Arial"/>
                <a:cs typeface="Arial"/>
              </a:rPr>
              <a:t> Challenge </a:t>
            </a:r>
            <a:r>
              <a:rPr kumimoji="0" lang="en-US" sz="1600" b="0" i="0" u="none" strike="noStrike" kern="1200" cap="none" spc="0" normalizeH="0" baseline="0" noProof="0">
                <a:ln>
                  <a:noFill/>
                </a:ln>
                <a:solidFill>
                  <a:prstClr val="black"/>
                </a:solidFill>
                <a:effectLst/>
                <a:uLnTx/>
                <a:uFillTx/>
                <a:latin typeface="Arial"/>
                <a:cs typeface="Arial"/>
              </a:rPr>
              <a:t>– Finding a way to redeploy existing Armis Sensors under existing licenses purchased, without losing visibility and current sensor performance</a:t>
            </a:r>
            <a:endParaRPr lang="en-US" sz="1600">
              <a:solidFill>
                <a:prstClr val="black"/>
              </a:solidFill>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Solution</a:t>
            </a:r>
            <a:r>
              <a:rPr kumimoji="0" lang="en-US" sz="1600" b="0" i="0" u="none" strike="noStrike" kern="1200" cap="none" spc="0" normalizeH="0" baseline="0" noProof="0">
                <a:ln>
                  <a:noFill/>
                </a:ln>
                <a:solidFill>
                  <a:prstClr val="black"/>
                </a:solidFill>
                <a:effectLst/>
                <a:uLnTx/>
                <a:uFillTx/>
                <a:latin typeface="Arial"/>
                <a:cs typeface="Arial"/>
              </a:rPr>
              <a:t> – Deploying Keysight </a:t>
            </a:r>
            <a:r>
              <a:rPr lang="en-US" sz="1600">
                <a:solidFill>
                  <a:prstClr val="black"/>
                </a:solidFill>
                <a:latin typeface="Arial"/>
                <a:cs typeface="Arial"/>
              </a:rPr>
              <a:t>E40</a:t>
            </a:r>
            <a:r>
              <a:rPr kumimoji="0" lang="en-US" sz="1600" b="0" i="0" u="none" strike="noStrike" kern="1200" cap="none" spc="0" normalizeH="0" baseline="0" noProof="0">
                <a:ln>
                  <a:noFill/>
                </a:ln>
                <a:solidFill>
                  <a:prstClr val="black"/>
                </a:solidFill>
                <a:effectLst/>
                <a:uLnTx/>
                <a:uFillTx/>
                <a:latin typeface="Arial"/>
                <a:cs typeface="Arial"/>
              </a:rPr>
              <a:t> NPB’s, per location to filter specific L1-4 Packet Data; improving sensor capacity and reducing the need for number of sensors per site.</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Benefit</a:t>
            </a:r>
            <a:r>
              <a:rPr kumimoji="0" lang="en-US" sz="1600" b="0" i="0" u="none" strike="noStrike" kern="1200" cap="none" spc="0" normalizeH="0" baseline="0" noProof="0">
                <a:ln>
                  <a:noFill/>
                </a:ln>
                <a:solidFill>
                  <a:prstClr val="black"/>
                </a:solidFill>
                <a:effectLst/>
                <a:uLnTx/>
                <a:uFillTx/>
                <a:latin typeface="Arial"/>
                <a:cs typeface="Arial"/>
              </a:rPr>
              <a:t> – by optimizing data being delivered to Armis &amp; </a:t>
            </a:r>
            <a:r>
              <a:rPr kumimoji="0" lang="en-US" sz="1600" b="0" i="0" u="none" strike="noStrike" kern="1200" cap="none" spc="0" normalizeH="0" baseline="0" noProof="0" err="1">
                <a:ln>
                  <a:noFill/>
                </a:ln>
                <a:solidFill>
                  <a:prstClr val="black"/>
                </a:solidFill>
                <a:effectLst/>
                <a:uLnTx/>
                <a:uFillTx/>
                <a:latin typeface="Arial"/>
                <a:cs typeface="Arial"/>
              </a:rPr>
              <a:t>LiveAction</a:t>
            </a:r>
            <a:r>
              <a:rPr kumimoji="0" lang="en-US" sz="1600" b="0" i="0" u="none" strike="noStrike" kern="1200" cap="none" spc="0" normalizeH="0" baseline="0" noProof="0">
                <a:ln>
                  <a:noFill/>
                </a:ln>
                <a:solidFill>
                  <a:prstClr val="black"/>
                </a:solidFill>
                <a:effectLst/>
                <a:uLnTx/>
                <a:uFillTx/>
                <a:latin typeface="Arial"/>
                <a:cs typeface="Arial"/>
              </a:rPr>
              <a:t> per site - Customer was able to utilize current budget and Improve operational efficiency.</a:t>
            </a:r>
            <a:endParaRPr lang="en-US" sz="1600" b="0" i="0" u="none" strike="noStrike" kern="1200" cap="none" spc="0" normalizeH="0" baseline="0" noProof="0">
              <a:ln>
                <a:noFill/>
              </a:ln>
              <a:solidFill>
                <a:prstClr val="black"/>
              </a:solidFill>
              <a:effectLst/>
              <a:uLnTx/>
              <a:uFillTx/>
              <a:latin typeface="Arial"/>
              <a:cs typeface="Arial"/>
            </a:endParaRPr>
          </a:p>
        </p:txBody>
      </p:sp>
      <p:cxnSp>
        <p:nvCxnSpPr>
          <p:cNvPr id="8" name="Straight Connector 7">
            <a:extLst>
              <a:ext uri="{FF2B5EF4-FFF2-40B4-BE49-F238E27FC236}">
                <a16:creationId xmlns:a16="http://schemas.microsoft.com/office/drawing/2014/main" id="{2E530A5C-9747-4876-294E-2C1BDE0F5245}"/>
              </a:ext>
            </a:extLst>
          </p:cNvPr>
          <p:cNvCxnSpPr/>
          <p:nvPr/>
        </p:nvCxnSpPr>
        <p:spPr>
          <a:xfrm>
            <a:off x="3524823" y="1646103"/>
            <a:ext cx="847089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A picture containing text, screenshot, font, graphics&#10;&#10;Description automatically generated">
            <a:extLst>
              <a:ext uri="{FF2B5EF4-FFF2-40B4-BE49-F238E27FC236}">
                <a16:creationId xmlns:a16="http://schemas.microsoft.com/office/drawing/2014/main" id="{95F2E8B1-3DF2-D003-4A2C-AE9825479A7B}"/>
              </a:ext>
            </a:extLst>
          </p:cNvPr>
          <p:cNvPicPr>
            <a:picLocks noChangeAspect="1"/>
          </p:cNvPicPr>
          <p:nvPr/>
        </p:nvPicPr>
        <p:blipFill>
          <a:blip r:embed="rId2"/>
          <a:stretch>
            <a:fillRect/>
          </a:stretch>
        </p:blipFill>
        <p:spPr>
          <a:xfrm>
            <a:off x="0" y="-19286"/>
            <a:ext cx="3204356" cy="1354569"/>
          </a:xfrm>
          <a:prstGeom prst="rect">
            <a:avLst/>
          </a:prstGeom>
        </p:spPr>
      </p:pic>
      <p:sp>
        <p:nvSpPr>
          <p:cNvPr id="10" name="Rectangle 9">
            <a:extLst>
              <a:ext uri="{FF2B5EF4-FFF2-40B4-BE49-F238E27FC236}">
                <a16:creationId xmlns:a16="http://schemas.microsoft.com/office/drawing/2014/main" id="{A3EFB468-6D51-BAE5-1A64-A395EE115262}"/>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CD6E1E6-ACFC-254A-D698-E8E2EE69B7C3}"/>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7D6C5354-5F05-C8DA-1AAD-A7B0A1AB746A}"/>
              </a:ext>
            </a:extLst>
          </p:cNvPr>
          <p:cNvSpPr txBox="1"/>
          <p:nvPr/>
        </p:nvSpPr>
        <p:spPr>
          <a:xfrm>
            <a:off x="139969" y="2228110"/>
            <a:ext cx="3048905" cy="1600438"/>
          </a:xfrm>
          <a:prstGeom prst="rect">
            <a:avLst/>
          </a:prstGeom>
          <a:noFill/>
        </p:spPr>
        <p:txBody>
          <a:bodyPr wrap="square" lIns="91440" tIns="45720" rIns="91440" bIns="45720" rtlCol="0" anchor="t">
            <a:spAutoFit/>
          </a:bodyPr>
          <a:lstStyle/>
          <a:p>
            <a:pPr algn="ctr">
              <a:defRPr/>
            </a:pPr>
            <a:r>
              <a:rPr kumimoji="0" lang="en-US" sz="1400" b="0" i="1" u="none" strike="noStrike" kern="1200" cap="none" spc="0" normalizeH="0" baseline="0" noProof="0">
                <a:ln>
                  <a:noFill/>
                </a:ln>
                <a:solidFill>
                  <a:srgbClr val="FFFF00"/>
                </a:solidFill>
                <a:effectLst/>
                <a:uLnTx/>
                <a:uFillTx/>
                <a:latin typeface="Arial"/>
                <a:cs typeface="Arial"/>
              </a:rPr>
              <a:t>“Keysight Solution allows </a:t>
            </a:r>
            <a:br>
              <a:rPr lang="en-US" sz="1400" b="0" i="1" u="none" strike="noStrike" kern="1200" cap="none" spc="0" normalizeH="0" baseline="0" noProof="0">
                <a:ln>
                  <a:noFill/>
                </a:ln>
                <a:effectLst/>
                <a:uLnTx/>
                <a:uFillTx/>
                <a:latin typeface="Arial"/>
                <a:cs typeface="Arial"/>
              </a:rPr>
            </a:br>
            <a:r>
              <a:rPr kumimoji="0" lang="en-US" sz="1400" b="0" i="1" u="none" strike="noStrike" kern="1200" cap="none" spc="0" normalizeH="0" baseline="0" noProof="0">
                <a:ln>
                  <a:noFill/>
                </a:ln>
                <a:solidFill>
                  <a:srgbClr val="FFFF00"/>
                </a:solidFill>
                <a:effectLst/>
                <a:uLnTx/>
                <a:uFillTx/>
                <a:latin typeface="Arial"/>
                <a:cs typeface="Arial"/>
              </a:rPr>
              <a:t>us to </a:t>
            </a:r>
            <a:r>
              <a:rPr lang="en-US" sz="1400" i="1">
                <a:solidFill>
                  <a:srgbClr val="FFFF00"/>
                </a:solidFill>
                <a:latin typeface="Arial"/>
                <a:cs typeface="Arial"/>
              </a:rPr>
              <a:t>justify adding </a:t>
            </a:r>
            <a:br>
              <a:rPr lang="en-US" sz="1400" i="1">
                <a:latin typeface="Arial"/>
                <a:cs typeface="Arial"/>
              </a:rPr>
            </a:br>
            <a:r>
              <a:rPr lang="en-US" sz="1400" i="1" err="1">
                <a:solidFill>
                  <a:srgbClr val="FFFF00"/>
                </a:solidFill>
                <a:latin typeface="Arial"/>
                <a:cs typeface="Arial"/>
              </a:rPr>
              <a:t>LiveAction</a:t>
            </a:r>
            <a:r>
              <a:rPr lang="en-US" sz="1400" i="1">
                <a:solidFill>
                  <a:srgbClr val="FFFF00"/>
                </a:solidFill>
                <a:latin typeface="Arial"/>
                <a:cs typeface="Arial"/>
              </a:rPr>
              <a:t> for NPM and fully deploy both Armis and </a:t>
            </a:r>
            <a:r>
              <a:rPr lang="en-US" sz="1400" i="1" err="1">
                <a:solidFill>
                  <a:srgbClr val="FFFF00"/>
                </a:solidFill>
                <a:latin typeface="Arial"/>
                <a:cs typeface="Arial"/>
              </a:rPr>
              <a:t>LiveAction</a:t>
            </a:r>
            <a:r>
              <a:rPr lang="en-US" sz="1400" i="1">
                <a:solidFill>
                  <a:srgbClr val="FFFF00"/>
                </a:solidFill>
                <a:latin typeface="Arial"/>
                <a:cs typeface="Arial"/>
              </a:rPr>
              <a:t> to all manufacturing sites.” </a:t>
            </a:r>
          </a:p>
          <a:p>
            <a:pPr algn="ctr">
              <a:defRPr/>
            </a:pPr>
            <a:br>
              <a:rPr lang="en-US" sz="1400" i="1">
                <a:latin typeface="Arial"/>
                <a:cs typeface="Arial"/>
              </a:rPr>
            </a:br>
            <a:r>
              <a:rPr lang="en-US" sz="1400" i="1">
                <a:solidFill>
                  <a:srgbClr val="FFFF00"/>
                </a:solidFill>
                <a:latin typeface="Arial"/>
                <a:cs typeface="Arial"/>
              </a:rPr>
              <a:t>—  Project Manager</a:t>
            </a:r>
            <a:endParaRPr kumimoji="0" lang="en-US" sz="1400" b="0" i="0" u="none" strike="noStrike" kern="1200" cap="none" spc="0" normalizeH="0" baseline="0" noProof="0">
              <a:ln>
                <a:noFill/>
              </a:ln>
              <a:solidFill>
                <a:srgbClr val="FFFF00"/>
              </a:solidFill>
              <a:effectLst/>
              <a:uLnTx/>
              <a:uFillTx/>
              <a:latin typeface="Arial"/>
              <a:cs typeface="Arial"/>
            </a:endParaRPr>
          </a:p>
        </p:txBody>
      </p:sp>
      <p:sp>
        <p:nvSpPr>
          <p:cNvPr id="17" name="AutoShape 2" descr="Armis Logo">
            <a:extLst>
              <a:ext uri="{FF2B5EF4-FFF2-40B4-BE49-F238E27FC236}">
                <a16:creationId xmlns:a16="http://schemas.microsoft.com/office/drawing/2014/main" id="{722351C1-DAE5-C539-4531-1712795ACCEE}"/>
              </a:ext>
            </a:extLst>
          </p:cNvPr>
          <p:cNvSpPr>
            <a:spLocks noChangeAspect="1" noChangeArrowheads="1"/>
          </p:cNvSpPr>
          <p:nvPr/>
        </p:nvSpPr>
        <p:spPr bwMode="auto">
          <a:xfrm>
            <a:off x="5236847" y="1323617"/>
            <a:ext cx="2257783" cy="2257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4" descr="Armis Logo">
            <a:extLst>
              <a:ext uri="{FF2B5EF4-FFF2-40B4-BE49-F238E27FC236}">
                <a16:creationId xmlns:a16="http://schemas.microsoft.com/office/drawing/2014/main" id="{4E1C4B58-DCBE-20C8-4903-2F77C163BA0D}"/>
              </a:ext>
            </a:extLst>
          </p:cNvPr>
          <p:cNvSpPr>
            <a:spLocks noChangeAspect="1" noChangeArrowheads="1"/>
          </p:cNvSpPr>
          <p:nvPr/>
        </p:nvSpPr>
        <p:spPr bwMode="auto">
          <a:xfrm>
            <a:off x="5389247" y="1476017"/>
            <a:ext cx="2257783" cy="2257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6">
            <a:hlinkClick r:id="rId3"/>
            <a:extLst>
              <a:ext uri="{FF2B5EF4-FFF2-40B4-BE49-F238E27FC236}">
                <a16:creationId xmlns:a16="http://schemas.microsoft.com/office/drawing/2014/main" id="{57301469-2ABF-05BE-AC6A-1FDB1F8C8B37}"/>
              </a:ext>
            </a:extLst>
          </p:cNvPr>
          <p:cNvSpPr>
            <a:spLocks noChangeAspect="1" noChangeArrowheads="1"/>
          </p:cNvSpPr>
          <p:nvPr/>
        </p:nvSpPr>
        <p:spPr bwMode="auto">
          <a:xfrm>
            <a:off x="5330446" y="3243773"/>
            <a:ext cx="2517782" cy="3376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22">
            <a:extLst>
              <a:ext uri="{FF2B5EF4-FFF2-40B4-BE49-F238E27FC236}">
                <a16:creationId xmlns:a16="http://schemas.microsoft.com/office/drawing/2014/main" id="{44E3244D-E7A0-DAEB-C763-F1ECF82F2A80}"/>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NOV 2023</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423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F84A4A-A856-D612-C9DA-8D1D306B49E8}"/>
              </a:ext>
            </a:extLst>
          </p:cNvPr>
          <p:cNvSpPr/>
          <p:nvPr/>
        </p:nvSpPr>
        <p:spPr>
          <a:xfrm>
            <a:off x="0" y="1335284"/>
            <a:ext cx="3204356" cy="552270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2CD0053E-6B42-3111-83CD-1E7CFBE43799}"/>
              </a:ext>
            </a:extLst>
          </p:cNvPr>
          <p:cNvSpPr txBox="1"/>
          <p:nvPr/>
        </p:nvSpPr>
        <p:spPr>
          <a:xfrm>
            <a:off x="3470512" y="368900"/>
            <a:ext cx="72596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Healthcare </a:t>
            </a:r>
            <a:r>
              <a:rPr lang="en-US" sz="2400">
                <a:solidFill>
                  <a:prstClr val="black"/>
                </a:solidFill>
                <a:latin typeface="Arial" panose="020B0604020202020204" pitchFamily="34" charset="0"/>
                <a:cs typeface="Arial" panose="020B0604020202020204" pitchFamily="34" charset="0"/>
              </a:rPr>
              <a:t>C</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lient</a:t>
            </a:r>
            <a:r>
              <a:rPr lang="en-US" sz="2400">
                <a:solidFill>
                  <a:prstClr val="black"/>
                </a:solidFill>
                <a:latin typeface="Arial" panose="020B0604020202020204" pitchFamily="34" charset="0"/>
                <a:cs typeface="Arial" panose="020B0604020202020204" pitchFamily="34" charset="0"/>
              </a:rPr>
              <a:t>s</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2400">
                <a:solidFill>
                  <a:prstClr val="black"/>
                </a:solidFill>
                <a:latin typeface="Arial" panose="020B0604020202020204" pitchFamily="34" charset="0"/>
                <a:cs typeface="Arial" panose="020B0604020202020204" pitchFamily="34" charset="0"/>
              </a:rPr>
              <a:t>N</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eed</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Provide </a:t>
            </a:r>
            <a:r>
              <a:rPr lang="en-US" sz="2400">
                <a:solidFill>
                  <a:prstClr val="black"/>
                </a:solidFill>
                <a:latin typeface="Arial" panose="020B0604020202020204" pitchFamily="34" charset="0"/>
                <a:cs typeface="Arial" panose="020B0604020202020204" pitchFamily="34" charset="0"/>
              </a:rPr>
              <a:t>S</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ecurity</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2400">
                <a:solidFill>
                  <a:prstClr val="black"/>
                </a:solidFill>
                <a:latin typeface="Arial" panose="020B0604020202020204" pitchFamily="34" charset="0"/>
                <a:cs typeface="Arial" panose="020B0604020202020204" pitchFamily="34" charset="0"/>
              </a:rPr>
              <a:t>T</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ools</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with </a:t>
            </a:r>
            <a:r>
              <a:rPr lang="en-US" sz="2400">
                <a:solidFill>
                  <a:prstClr val="black"/>
                </a:solidFill>
                <a:latin typeface="Arial" panose="020B0604020202020204" pitchFamily="34" charset="0"/>
                <a:cs typeface="Arial" panose="020B0604020202020204" pitchFamily="34" charset="0"/>
              </a:rPr>
              <a:t>E</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very Packet</a:t>
            </a:r>
          </a:p>
        </p:txBody>
      </p:sp>
      <p:sp>
        <p:nvSpPr>
          <p:cNvPr id="5" name="TextBox 4">
            <a:extLst>
              <a:ext uri="{FF2B5EF4-FFF2-40B4-BE49-F238E27FC236}">
                <a16:creationId xmlns:a16="http://schemas.microsoft.com/office/drawing/2014/main" id="{52D29360-FCF2-0E09-5274-2EB52C9E1A28}"/>
              </a:ext>
            </a:extLst>
          </p:cNvPr>
          <p:cNvSpPr txBox="1"/>
          <p:nvPr/>
        </p:nvSpPr>
        <p:spPr>
          <a:xfrm>
            <a:off x="3470512" y="2111478"/>
            <a:ext cx="7193177" cy="3970318"/>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Profile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1600">
                <a:solidFill>
                  <a:prstClr val="black"/>
                </a:solidFill>
                <a:latin typeface="Arial" panose="020B0604020202020204" pitchFamily="34" charset="0"/>
                <a:cs typeface="Arial" panose="020B0604020202020204" pitchFamily="34" charset="0"/>
              </a:rPr>
              <a:t>H</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ealth</a:t>
            </a:r>
            <a:r>
              <a:rPr lang="en-US" sz="1600">
                <a:solidFill>
                  <a:prstClr val="black"/>
                </a:solidFill>
                <a:latin typeface="Arial" panose="020B0604020202020204" pitchFamily="34" charset="0"/>
                <a:cs typeface="Arial" panose="020B0604020202020204" pitchFamily="34" charset="0"/>
              </a:rPr>
              <a:t>c</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 System in the </a:t>
            </a:r>
            <a:r>
              <a:rPr lang="en-US" sz="1600">
                <a:solidFill>
                  <a:prstClr val="black"/>
                </a:solidFill>
                <a:latin typeface="Arial" panose="020B0604020202020204" pitchFamily="34" charset="0"/>
                <a:cs typeface="Arial" panose="020B0604020202020204" pitchFamily="34" charset="0"/>
              </a:rPr>
              <a:t>South Central</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Customer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Immediate need for 100G Expansion.  Customer was looking to implement </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LiveAction</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needed to provide all critical packets </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Network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Existing Keysight deployment of aged EOS systems were sitting unused as the product owner had left the company</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Solution</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–Keysight team went on site to assess the existing infrastructure</a:t>
            </a:r>
            <a:r>
              <a:rPr lang="en-US" sz="1600">
                <a:solidFill>
                  <a:prstClr val="black"/>
                </a:solidFill>
                <a:latin typeface="Arial" panose="020B0604020202020204" pitchFamily="34" charset="0"/>
                <a:cs typeface="Arial" panose="020B0604020202020204" pitchFamily="34" charset="0"/>
              </a:rPr>
              <a:t>, prove value, cross-trained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users and provided a replacement strategy to handle </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LiveAction</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as well as increases in bandwidth</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Benefit</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Customer is now able to monitor data with their </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LiveAction</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implementation. Tunneling allows for remote buildings to be included in the security monitoring</a:t>
            </a:r>
          </a:p>
        </p:txBody>
      </p:sp>
      <p:cxnSp>
        <p:nvCxnSpPr>
          <p:cNvPr id="8" name="Straight Connector 7">
            <a:extLst>
              <a:ext uri="{FF2B5EF4-FFF2-40B4-BE49-F238E27FC236}">
                <a16:creationId xmlns:a16="http://schemas.microsoft.com/office/drawing/2014/main" id="{C1DDA386-FBF8-D7E2-8CAE-47E15D5CFFCC}"/>
              </a:ext>
            </a:extLst>
          </p:cNvPr>
          <p:cNvCxnSpPr/>
          <p:nvPr/>
        </p:nvCxnSpPr>
        <p:spPr>
          <a:xfrm>
            <a:off x="3470512" y="1655687"/>
            <a:ext cx="847089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A picture containing text, screenshot, font, graphics&#10;&#10;Description automatically generated">
            <a:extLst>
              <a:ext uri="{FF2B5EF4-FFF2-40B4-BE49-F238E27FC236}">
                <a16:creationId xmlns:a16="http://schemas.microsoft.com/office/drawing/2014/main" id="{47A401D2-B7D0-20D9-9C74-670ECBE05D5A}"/>
              </a:ext>
            </a:extLst>
          </p:cNvPr>
          <p:cNvPicPr>
            <a:picLocks noChangeAspect="1"/>
          </p:cNvPicPr>
          <p:nvPr/>
        </p:nvPicPr>
        <p:blipFill>
          <a:blip r:embed="rId2"/>
          <a:stretch>
            <a:fillRect/>
          </a:stretch>
        </p:blipFill>
        <p:spPr>
          <a:xfrm>
            <a:off x="0" y="-19286"/>
            <a:ext cx="3204356" cy="1354569"/>
          </a:xfrm>
          <a:prstGeom prst="rect">
            <a:avLst/>
          </a:prstGeom>
        </p:spPr>
      </p:pic>
      <p:sp>
        <p:nvSpPr>
          <p:cNvPr id="10" name="Rectangle 9">
            <a:extLst>
              <a:ext uri="{FF2B5EF4-FFF2-40B4-BE49-F238E27FC236}">
                <a16:creationId xmlns:a16="http://schemas.microsoft.com/office/drawing/2014/main" id="{4268FF2D-0C8E-7DF1-F971-5EFD8C608D7C}"/>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A0E97C0-50F5-BCBA-EC96-0CCF426FD6AC}"/>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18" name="Footer Placeholder 22">
            <a:extLst>
              <a:ext uri="{FF2B5EF4-FFF2-40B4-BE49-F238E27FC236}">
                <a16:creationId xmlns:a16="http://schemas.microsoft.com/office/drawing/2014/main" id="{F3830EF2-3EE4-BC6E-F434-F6F7CBA5FD3A}"/>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MAY 2023</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882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0" y="1335284"/>
            <a:ext cx="3204356" cy="552270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630676D8-0ADF-4C27-88EC-8BA320A4ED9D}"/>
              </a:ext>
            </a:extLst>
          </p:cNvPr>
          <p:cNvSpPr txBox="1"/>
          <p:nvPr/>
        </p:nvSpPr>
        <p:spPr>
          <a:xfrm>
            <a:off x="3470512" y="419735"/>
            <a:ext cx="78175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Healthcare Clients Network Up-Time is Critical on new Security Tool Rollout</a:t>
            </a:r>
          </a:p>
        </p:txBody>
      </p:sp>
      <p:sp>
        <p:nvSpPr>
          <p:cNvPr id="26" name="TextBox 25">
            <a:extLst>
              <a:ext uri="{FF2B5EF4-FFF2-40B4-BE49-F238E27FC236}">
                <a16:creationId xmlns:a16="http://schemas.microsoft.com/office/drawing/2014/main" id="{F56C0969-5607-4DAF-BE46-9D4C5DE98531}"/>
              </a:ext>
            </a:extLst>
          </p:cNvPr>
          <p:cNvSpPr txBox="1"/>
          <p:nvPr/>
        </p:nvSpPr>
        <p:spPr>
          <a:xfrm>
            <a:off x="3470512" y="2060643"/>
            <a:ext cx="7600161" cy="3724096"/>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Profile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Not for profit health care system in the Midwest</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Customer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Customer was looking to protect against malicious attacks, and analyze IT Security Risks</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Network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SecOps team needed an efficient and secure way to delivery the correct data over to </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Trellix</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without a single point of failure. Second, visibility for Cisco switches</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Solution</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–Keysight </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iBypass</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Active TAP Switch Solution. </a:t>
            </a:r>
            <a:b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iBypass</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switches per 2 Datacenters</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Benefit</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Customer is now able to keep Critical Network </a:t>
            </a:r>
            <a:b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Up-Time with reduce outages, remove single point of failure, safeguard their network with automated failover protection</a:t>
            </a:r>
          </a:p>
        </p:txBody>
      </p:sp>
      <p:cxnSp>
        <p:nvCxnSpPr>
          <p:cNvPr id="5" name="Straight Connector 4">
            <a:extLst>
              <a:ext uri="{FF2B5EF4-FFF2-40B4-BE49-F238E27FC236}">
                <a16:creationId xmlns:a16="http://schemas.microsoft.com/office/drawing/2014/main" id="{F44D1225-3998-0962-5475-A9B3E6EE22E6}"/>
              </a:ext>
            </a:extLst>
          </p:cNvPr>
          <p:cNvCxnSpPr/>
          <p:nvPr/>
        </p:nvCxnSpPr>
        <p:spPr>
          <a:xfrm>
            <a:off x="3470512" y="1655687"/>
            <a:ext cx="8470895"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icture containing text, screenshot, font, graphics&#10;&#10;Description automatically generated">
            <a:extLst>
              <a:ext uri="{FF2B5EF4-FFF2-40B4-BE49-F238E27FC236}">
                <a16:creationId xmlns:a16="http://schemas.microsoft.com/office/drawing/2014/main" id="{D23CEEFA-E5D1-757B-08E6-FF3E872DD611}"/>
              </a:ext>
            </a:extLst>
          </p:cNvPr>
          <p:cNvPicPr>
            <a:picLocks noChangeAspect="1"/>
          </p:cNvPicPr>
          <p:nvPr/>
        </p:nvPicPr>
        <p:blipFill>
          <a:blip r:embed="rId2"/>
          <a:stretch>
            <a:fillRect/>
          </a:stretch>
        </p:blipFill>
        <p:spPr>
          <a:xfrm>
            <a:off x="0" y="-19286"/>
            <a:ext cx="3204356" cy="1354569"/>
          </a:xfrm>
          <a:prstGeom prst="rect">
            <a:avLst/>
          </a:prstGeom>
        </p:spPr>
      </p:pic>
      <p:sp>
        <p:nvSpPr>
          <p:cNvPr id="6" name="Rectangle 5">
            <a:extLst>
              <a:ext uri="{FF2B5EF4-FFF2-40B4-BE49-F238E27FC236}">
                <a16:creationId xmlns:a16="http://schemas.microsoft.com/office/drawing/2014/main" id="{D2384386-633A-D01D-0010-923F4DD5A7E7}"/>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4ECB57B-F926-DD1B-C000-F0D30BDF7C4B}"/>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16" name="Footer Placeholder 22">
            <a:extLst>
              <a:ext uri="{FF2B5EF4-FFF2-40B4-BE49-F238E27FC236}">
                <a16:creationId xmlns:a16="http://schemas.microsoft.com/office/drawing/2014/main" id="{189E9E62-D909-9BD4-4820-FBB11E2A442C}"/>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MAY 2023</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67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D4EEA8-DD35-8676-7685-40446D5D4D06}"/>
              </a:ext>
            </a:extLst>
          </p:cNvPr>
          <p:cNvSpPr txBox="1">
            <a:spLocks/>
          </p:cNvSpPr>
          <p:nvPr/>
        </p:nvSpPr>
        <p:spPr>
          <a:xfrm>
            <a:off x="1177636" y="2802226"/>
            <a:ext cx="9144000" cy="8895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Arial" panose="020B0604020202020204" pitchFamily="34" charset="0"/>
                <a:ea typeface="Calibri Light"/>
                <a:cs typeface="Arial" panose="020B0604020202020204" pitchFamily="34" charset="0"/>
              </a:rPr>
              <a:t>Industrial</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75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9809" y="1342772"/>
            <a:ext cx="3086820" cy="5536997"/>
          </a:xfrm>
          <a:prstGeom prst="rect">
            <a:avLst/>
          </a:prstGeom>
          <a:solidFill>
            <a:schemeClr val="bg2">
              <a:lumMod val="90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F56C0969-5607-4DAF-BE46-9D4C5DE98531}"/>
              </a:ext>
            </a:extLst>
          </p:cNvPr>
          <p:cNvSpPr txBox="1"/>
          <p:nvPr/>
        </p:nvSpPr>
        <p:spPr>
          <a:xfrm>
            <a:off x="3265237" y="1046345"/>
            <a:ext cx="8302985" cy="577081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Profile</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 </a:t>
            </a:r>
            <a:r>
              <a:rPr lang="en-US" sz="1200">
                <a:effectLst/>
                <a:latin typeface="Arial" panose="020B0604020202020204" pitchFamily="34" charset="0"/>
                <a:ea typeface="Calibri" panose="020F0502020204030204" pitchFamily="34" charset="0"/>
                <a:cs typeface="Arial" panose="020B0604020202020204" pitchFamily="34" charset="0"/>
              </a:rPr>
              <a:t>Large mining company </a:t>
            </a:r>
            <a:r>
              <a:rPr lang="en-US" sz="1200">
                <a:latin typeface="Arial" panose="020B0604020202020204" pitchFamily="34" charset="0"/>
                <a:ea typeface="Calibri" panose="020F0502020204030204" pitchFamily="34" charset="0"/>
                <a:cs typeface="Arial" panose="020B0604020202020204" pitchFamily="34" charset="0"/>
              </a:rPr>
              <a:t>operating</a:t>
            </a:r>
            <a:r>
              <a:rPr lang="en-US" sz="1200">
                <a:effectLst/>
                <a:latin typeface="Arial" panose="020B0604020202020204" pitchFamily="34" charset="0"/>
                <a:ea typeface="Calibri" panose="020F0502020204030204" pitchFamily="34" charset="0"/>
                <a:cs typeface="Arial" panose="020B0604020202020204" pitchFamily="34" charset="0"/>
              </a:rPr>
              <a:t> 20+ metallurgical and chemical plants across Mexico</a:t>
            </a:r>
          </a:p>
          <a:p>
            <a:pPr marL="171450" indent="-171450">
              <a:spcBef>
                <a:spcPts val="1800"/>
              </a:spcBef>
              <a:buClr>
                <a:srgbClr val="C00000"/>
              </a:buClr>
              <a:buFont typeface="Arial" panose="020B0604020202020204" pitchFamily="34" charset="0"/>
              <a:buChar char="•"/>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Customer / business challenge </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US" sz="1200">
                <a:effectLst/>
                <a:latin typeface="Arial" panose="020B0604020202020204" pitchFamily="34" charset="0"/>
                <a:ea typeface="Calibri" panose="020F0502020204030204" pitchFamily="34" charset="0"/>
                <a:cs typeface="Arial" panose="020B0604020202020204" pitchFamily="34" charset="0"/>
              </a:rPr>
              <a:t>Modernizing the monitoring infrastructure in OT environments to extend complete visibility and monitoring </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coverage across multi-vendor OT and Industrial Control Systems (ICS) environments to reduce cyber risk</a:t>
            </a:r>
            <a:endParaRPr lang="en-US" sz="1200">
              <a:solidFill>
                <a:prstClr val="black"/>
              </a:solidFill>
              <a:latin typeface="Arial" panose="020B0604020202020204" pitchFamily="34" charset="0"/>
              <a:cs typeface="Arial" panose="020B0604020202020204" pitchFamily="34" charset="0"/>
            </a:endParaRPr>
          </a:p>
          <a:p>
            <a:pPr marL="171450" indent="-171450">
              <a:spcBef>
                <a:spcPts val="1800"/>
              </a:spcBef>
              <a:buClr>
                <a:srgbClr val="C00000"/>
              </a:buClr>
              <a:buFont typeface="Arial" panose="020B0604020202020204" pitchFamily="34" charset="0"/>
              <a:buChar char="•"/>
              <a:defRPr/>
            </a:pPr>
            <a:r>
              <a:rPr lang="en-US" sz="1200" b="1">
                <a:solidFill>
                  <a:prstClr val="black"/>
                </a:solidFill>
                <a:latin typeface="Arial" panose="020B0604020202020204" pitchFamily="34" charset="0"/>
                <a:cs typeface="Arial" panose="020B0604020202020204" pitchFamily="34" charset="0"/>
              </a:rPr>
              <a:t>Technology</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US" sz="1200" b="1">
                <a:solidFill>
                  <a:prstClr val="black"/>
                </a:solidFill>
                <a:latin typeface="Arial" panose="020B0604020202020204" pitchFamily="34" charset="0"/>
                <a:cs typeface="Arial" panose="020B0604020202020204" pitchFamily="34" charset="0"/>
              </a:rPr>
              <a:t>c</a:t>
            </a:r>
            <a:r>
              <a:rPr kumimoji="0" lang="en-US"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hallenges</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r>
              <a:rPr lang="en-US" sz="1200">
                <a:solidFill>
                  <a:prstClr val="black"/>
                </a:solidFill>
                <a:latin typeface="Arial" panose="020B0604020202020204" pitchFamily="34" charset="0"/>
                <a:cs typeface="Arial" panose="020B0604020202020204" pitchFamily="34" charset="0"/>
              </a:rPr>
              <a:t>SPAN/switch ports could not be used to collect traffic because some OT switches lacked traffic mirroring capabilities. Needed aggregation capabilities to avoid needing monitoring Nozomi Guardian sensors on every device.</a:t>
            </a:r>
          </a:p>
          <a:p>
            <a:pPr marL="171450" indent="-171450">
              <a:spcBef>
                <a:spcPts val="1800"/>
              </a:spcBef>
              <a:buClr>
                <a:srgbClr val="C00000"/>
              </a:buClr>
              <a:buFont typeface="Arial" panose="020B0604020202020204" pitchFamily="34" charset="0"/>
              <a:buChar char="•"/>
              <a:defRPr/>
            </a:pPr>
            <a:r>
              <a:rPr lang="en-US" sz="1200" b="1">
                <a:solidFill>
                  <a:prstClr val="black"/>
                </a:solidFill>
                <a:latin typeface="Arial" panose="020B0604020202020204" pitchFamily="34" charset="0"/>
                <a:cs typeface="Arial" panose="020B0604020202020204" pitchFamily="34" charset="0"/>
              </a:rPr>
              <a:t>Evaluation </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US" sz="1200">
                <a:solidFill>
                  <a:prstClr val="black"/>
                </a:solidFill>
                <a:latin typeface="Arial" panose="020B0604020202020204" pitchFamily="34" charset="0"/>
                <a:cs typeface="Arial" panose="020B0604020202020204" pitchFamily="34" charset="0"/>
              </a:rPr>
              <a:t>Nozomi recommended using a Keysight Network Visibility infrastructure to mirror and aggregate traffic from all sites. The customer liked the setup and specialized OT capabilities of Keysight’s T1000 packet brokers for industrial environments and did not evaluate other solutions. </a:t>
            </a:r>
            <a:endPar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Solution</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 </a:t>
            </a:r>
            <a:r>
              <a:rPr lang="en-US" sz="1200">
                <a:solidFill>
                  <a:prstClr val="black"/>
                </a:solidFill>
                <a:latin typeface="Arial" panose="020B0604020202020204" pitchFamily="34" charset="0"/>
                <a:cs typeface="Arial" panose="020B0604020202020204" pitchFamily="34" charset="0"/>
              </a:rPr>
              <a:t>Nozomi Guardian monitoring sensors deployed at all locations, Nozomi’s Central Monitoring Console (CMC) deployed at one site to aggregate asset and alert data, Keysight optical taps, T1000 industrial NPBs, and Vision E40 NPBs aggregating traffic</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171450" indent="-171450">
              <a:spcBef>
                <a:spcPts val="1800"/>
              </a:spcBef>
              <a:buClr>
                <a:srgbClr val="C00000"/>
              </a:buClr>
              <a:buFont typeface="Arial" panose="020B0604020202020204" pitchFamily="34" charset="0"/>
              <a:buChar char="•"/>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Benefits</a:t>
            </a:r>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628650" lvl="1" indent="-171450">
              <a:buClr>
                <a:srgbClr val="C00000"/>
              </a:buClr>
              <a:buFont typeface="Arial" panose="020B0604020202020204" pitchFamily="34" charset="0"/>
              <a:buChar char="•"/>
              <a:defRPr/>
            </a:pPr>
            <a:r>
              <a:rPr kumimoji="0" lang="en-US" sz="1200" b="0" i="0" u="none" strike="noStrike" kern="1200" cap="none" spc="0" normalizeH="0" baseline="0" noProof="0">
                <a:ln>
                  <a:noFill/>
                </a:ln>
                <a:solidFill>
                  <a:prstClr val="black"/>
                </a:solidFill>
                <a:uLnTx/>
                <a:uFillTx/>
                <a:latin typeface="Arial" panose="020B0604020202020204" pitchFamily="34" charset="0"/>
                <a:cs typeface="Arial" panose="020B0604020202020204" pitchFamily="34" charset="0"/>
              </a:rPr>
              <a:t>Complete visibility and monitoring</a:t>
            </a:r>
            <a:r>
              <a:rPr lang="en-US" sz="1200">
                <a:solidFill>
                  <a:prstClr val="black"/>
                </a:solidFill>
                <a:latin typeface="Arial" panose="020B0604020202020204" pitchFamily="34" charset="0"/>
                <a:cs typeface="Arial" panose="020B0604020202020204" pitchFamily="34" charset="0"/>
              </a:rPr>
              <a:t>g coverage needed to improve threat detection and </a:t>
            </a:r>
            <a:r>
              <a:rPr kumimoji="0" lang="en-US" sz="1200" b="0" i="0" u="none" strike="noStrike" kern="1200" cap="none" spc="0" normalizeH="0" baseline="0" noProof="0">
                <a:ln>
                  <a:noFill/>
                </a:ln>
                <a:solidFill>
                  <a:prstClr val="black"/>
                </a:solidFill>
                <a:uLnTx/>
                <a:uFillTx/>
                <a:latin typeface="Arial" panose="020B0604020202020204" pitchFamily="34" charset="0"/>
                <a:cs typeface="Arial" panose="020B0604020202020204" pitchFamily="34" charset="0"/>
              </a:rPr>
              <a:t>reduce risk</a:t>
            </a:r>
          </a:p>
          <a:p>
            <a:pPr marL="628650" lvl="1" indent="-171450">
              <a:buClr>
                <a:srgbClr val="C00000"/>
              </a:buClr>
              <a:buFont typeface="Arial" panose="020B0604020202020204" pitchFamily="34" charset="0"/>
              <a:buChar char="•"/>
              <a:defRPr/>
            </a:pPr>
            <a:r>
              <a:rPr lang="en-US" sz="1200">
                <a:solidFill>
                  <a:prstClr val="black"/>
                </a:solidFill>
                <a:effectLst/>
                <a:latin typeface="Arial" panose="020B0604020202020204" pitchFamily="34" charset="0"/>
                <a:cs typeface="Arial" panose="020B0604020202020204" pitchFamily="34" charset="0"/>
              </a:rPr>
              <a:t>Complete coverage without relying on switches or wastin</a:t>
            </a:r>
            <a:r>
              <a:rPr lang="en-US" sz="1200">
                <a:solidFill>
                  <a:prstClr val="black"/>
                </a:solidFill>
                <a:latin typeface="Arial" panose="020B0604020202020204" pitchFamily="34" charset="0"/>
                <a:cs typeface="Arial" panose="020B0604020202020204" pitchFamily="34" charset="0"/>
              </a:rPr>
              <a:t>g ports</a:t>
            </a:r>
            <a:r>
              <a:rPr lang="en-US" sz="1200">
                <a:solidFill>
                  <a:prstClr val="black"/>
                </a:solidFill>
                <a:effectLst/>
                <a:latin typeface="Arial" panose="020B0604020202020204" pitchFamily="34" charset="0"/>
                <a:cs typeface="Arial" panose="020B0604020202020204" pitchFamily="34" charset="0"/>
              </a:rPr>
              <a:t> to mirror traffic</a:t>
            </a:r>
          </a:p>
          <a:p>
            <a:pPr marL="628650" lvl="1" indent="-171450">
              <a:buClr>
                <a:srgbClr val="C00000"/>
              </a:buClr>
              <a:buFont typeface="Arial" panose="020B0604020202020204" pitchFamily="34" charset="0"/>
              <a:buChar char="•"/>
              <a:defRPr/>
            </a:pPr>
            <a:r>
              <a:rPr kumimoji="0" lang="en-US" sz="1200" b="0" i="0" u="none" strike="noStrike" kern="1200" cap="none" spc="0" normalizeH="0" baseline="0" noProof="0">
                <a:ln>
                  <a:noFill/>
                </a:ln>
                <a:solidFill>
                  <a:prstClr val="black"/>
                </a:solidFill>
                <a:uLnTx/>
                <a:uFillTx/>
                <a:latin typeface="Arial" panose="020B0604020202020204" pitchFamily="34" charset="0"/>
                <a:cs typeface="Arial" panose="020B0604020202020204" pitchFamily="34" charset="0"/>
              </a:rPr>
              <a:t>Simplified operation of large, multivendor monitoring architecture</a:t>
            </a:r>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indent="-171450">
              <a:spcBef>
                <a:spcPts val="1800"/>
              </a:spcBef>
              <a:buClr>
                <a:srgbClr val="C00000"/>
              </a:buClr>
              <a:buFont typeface="Arial" panose="020B0604020202020204" pitchFamily="34" charset="0"/>
              <a:buChar char="•"/>
              <a:defRPr/>
            </a:pPr>
            <a:r>
              <a:rPr lang="en-US" sz="1200" b="1">
                <a:solidFill>
                  <a:srgbClr val="000000"/>
                </a:solidFill>
                <a:latin typeface="Arial" panose="020B0604020202020204" pitchFamily="34" charset="0"/>
                <a:ea typeface="Calibri" panose="020F0502020204030204" pitchFamily="34" charset="0"/>
                <a:cs typeface="Arial" panose="020B0604020202020204" pitchFamily="34" charset="0"/>
              </a:rPr>
              <a:t>Why Keysight?</a:t>
            </a:r>
            <a:r>
              <a:rPr lang="en-US" sz="1200">
                <a:solidFill>
                  <a:srgbClr val="000000"/>
                </a:solidFill>
                <a:latin typeface="Arial" panose="020B0604020202020204" pitchFamily="34" charset="0"/>
                <a:ea typeface="Calibri" panose="020F0502020204030204" pitchFamily="34" charset="0"/>
                <a:cs typeface="Arial" panose="020B0604020202020204" pitchFamily="34" charset="0"/>
              </a:rPr>
              <a:t> Keysight delivers the complete visibility solution – taps, central and edge aggregation and packet brokering – needed to provide Nozomi Networks solutions with complete, real-ti</a:t>
            </a:r>
            <a:r>
              <a:rPr lang="en-US" sz="1200">
                <a:effectLst/>
                <a:latin typeface="Arial" panose="020B0604020202020204" pitchFamily="34" charset="0"/>
                <a:ea typeface="Calibri" panose="020F0502020204030204" pitchFamily="34" charset="0"/>
                <a:cs typeface="Arial" panose="020B0604020202020204" pitchFamily="34" charset="0"/>
              </a:rPr>
              <a:t>me data. Nozomi and Keysight maintain an established partnership with proven collaboration and integration. </a:t>
            </a:r>
          </a:p>
          <a:p>
            <a:pPr marL="171450" indent="-171450">
              <a:spcBef>
                <a:spcPts val="1800"/>
              </a:spcBef>
              <a:buClr>
                <a:srgbClr val="C00000"/>
              </a:buClr>
              <a:buFont typeface="Arial" panose="020B0604020202020204" pitchFamily="34" charset="0"/>
              <a:buChar char="•"/>
              <a:defRPr/>
            </a:pPr>
            <a:r>
              <a:rPr lang="en-US" sz="1200" b="1">
                <a:solidFill>
                  <a:srgbClr val="000000"/>
                </a:solidFill>
                <a:latin typeface="Arial" panose="020B0604020202020204" pitchFamily="34" charset="0"/>
                <a:ea typeface="Calibri" panose="020F0502020204030204" pitchFamily="34" charset="0"/>
                <a:cs typeface="Arial" panose="020B0604020202020204" pitchFamily="34" charset="0"/>
              </a:rPr>
              <a:t>Key takeaway: </a:t>
            </a:r>
            <a:r>
              <a:rPr lang="en-US" sz="1200">
                <a:solidFill>
                  <a:srgbClr val="000000"/>
                </a:solidFill>
                <a:latin typeface="Arial" panose="020B0604020202020204" pitchFamily="34" charset="0"/>
                <a:ea typeface="Calibri" panose="020F0502020204030204" pitchFamily="34" charset="0"/>
                <a:cs typeface="Arial" panose="020B0604020202020204" pitchFamily="34" charset="0"/>
              </a:rPr>
              <a:t>Newly connected or modernized OT/ICS environments need state-of-the-art monitoring and visibility to compete and avoid risk</a:t>
            </a:r>
            <a:endParaRPr kumimoji="0" lang="en-US" sz="1200" b="1" i="1"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F44D1225-3998-0962-5475-A9B3E6EE22E6}"/>
              </a:ext>
            </a:extLst>
          </p:cNvPr>
          <p:cNvCxnSpPr>
            <a:cxnSpLocks/>
          </p:cNvCxnSpPr>
          <p:nvPr/>
        </p:nvCxnSpPr>
        <p:spPr>
          <a:xfrm>
            <a:off x="3358731" y="1014634"/>
            <a:ext cx="85759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F6467D1-C58E-7FE1-097B-AC477B63346B}"/>
              </a:ext>
            </a:extLst>
          </p:cNvPr>
          <p:cNvSpPr txBox="1"/>
          <p:nvPr/>
        </p:nvSpPr>
        <p:spPr>
          <a:xfrm>
            <a:off x="3261542" y="298280"/>
            <a:ext cx="75138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Arial" panose="020B0604020202020204" pitchFamily="34" charset="0"/>
                <a:cs typeface="Arial" panose="020B0604020202020204" pitchFamily="34" charset="0"/>
              </a:rPr>
              <a:t>Nozomi and</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Keysight Help </a:t>
            </a:r>
            <a:r>
              <a:rPr kumimoji="0" lang="en-US" sz="2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Mexi</a:t>
            </a:r>
            <a:r>
              <a:rPr lang="en-US" sz="2000">
                <a:solidFill>
                  <a:prstClr val="black"/>
                </a:solidFill>
                <a:latin typeface="Arial" panose="020B0604020202020204" pitchFamily="34" charset="0"/>
                <a:cs typeface="Arial" panose="020B0604020202020204" pitchFamily="34" charset="0"/>
              </a:rPr>
              <a:t>can Mining Company Achieve Full Visibility to Secure OT Environment</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A person in a hard hat looking at a computer screen&#10;&#10;Description automatically generated with low confidence">
            <a:extLst>
              <a:ext uri="{FF2B5EF4-FFF2-40B4-BE49-F238E27FC236}">
                <a16:creationId xmlns:a16="http://schemas.microsoft.com/office/drawing/2014/main" id="{B952C250-3C45-601C-0FED-51FCBBF5B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 y="-12595"/>
            <a:ext cx="3086820" cy="130488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FE04D2E-8F9E-F858-6636-CF3BAF302E87}"/>
              </a:ext>
            </a:extLst>
          </p:cNvPr>
          <p:cNvSpPr txBox="1"/>
          <p:nvPr/>
        </p:nvSpPr>
        <p:spPr>
          <a:xfrm>
            <a:off x="2897372" y="3249650"/>
            <a:ext cx="6198780" cy="369332"/>
          </a:xfrm>
          <a:prstGeom prst="rect">
            <a:avLst/>
          </a:prstGeom>
          <a:noFill/>
        </p:spPr>
        <p:txBody>
          <a:bodyPr wrap="square">
            <a:spAutoFit/>
          </a:bodyPr>
          <a:lstStyle/>
          <a:p>
            <a:r>
              <a:rPr lang="en-US" b="0" i="0">
                <a:solidFill>
                  <a:srgbClr val="000000"/>
                </a:solidFill>
                <a:effectLst/>
                <a:latin typeface="Times"/>
              </a:rPr>
              <a:t> </a:t>
            </a:r>
            <a:endParaRPr lang="en-US"/>
          </a:p>
        </p:txBody>
      </p:sp>
      <p:sp>
        <p:nvSpPr>
          <p:cNvPr id="22" name="Rectangle 21">
            <a:extLst>
              <a:ext uri="{FF2B5EF4-FFF2-40B4-BE49-F238E27FC236}">
                <a16:creationId xmlns:a16="http://schemas.microsoft.com/office/drawing/2014/main" id="{C16A8476-5552-555B-7A72-7B2E6AED3CF7}"/>
              </a:ext>
            </a:extLst>
          </p:cNvPr>
          <p:cNvSpPr/>
          <p:nvPr/>
        </p:nvSpPr>
        <p:spPr>
          <a:xfrm>
            <a:off x="-15482" y="1268165"/>
            <a:ext cx="3086820" cy="2964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BE9F202-0CC8-1B61-324F-CA86C9708DE6}"/>
              </a:ext>
            </a:extLst>
          </p:cNvPr>
          <p:cNvSpPr/>
          <p:nvPr/>
        </p:nvSpPr>
        <p:spPr>
          <a:xfrm>
            <a:off x="37601" y="1261306"/>
            <a:ext cx="2988349"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68570451-E3C3-BBBC-22DF-4C21C623E84A}"/>
              </a:ext>
            </a:extLst>
          </p:cNvPr>
          <p:cNvSpPr txBox="1"/>
          <p:nvPr/>
        </p:nvSpPr>
        <p:spPr>
          <a:xfrm>
            <a:off x="10856661" y="6578483"/>
            <a:ext cx="1335339" cy="215444"/>
          </a:xfrm>
          <a:prstGeom prst="rect">
            <a:avLst/>
          </a:prstGeom>
          <a:noFill/>
        </p:spPr>
        <p:txBody>
          <a:bodyPr wrap="square" rtlCol="0">
            <a:spAutoFit/>
          </a:bodyPr>
          <a:lstStyle/>
          <a:p>
            <a:r>
              <a:rPr lang="en-US" sz="800">
                <a:solidFill>
                  <a:schemeClr val="bg1">
                    <a:lumMod val="65000"/>
                  </a:schemeClr>
                </a:solidFill>
                <a:latin typeface="Arial" panose="020B0604020202020204" pitchFamily="34" charset="0"/>
                <a:cs typeface="Arial" panose="020B0604020202020204" pitchFamily="34" charset="0"/>
              </a:rPr>
              <a:t>V1. NOVEMBER 2024</a:t>
            </a:r>
          </a:p>
        </p:txBody>
      </p:sp>
    </p:spTree>
    <p:extLst>
      <p:ext uri="{BB962C8B-B14F-4D97-AF65-F5344CB8AC3E}">
        <p14:creationId xmlns:p14="http://schemas.microsoft.com/office/powerpoint/2010/main" val="1846709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18807" y="1429710"/>
            <a:ext cx="3063729" cy="5483120"/>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F44D1225-3998-0962-5475-A9B3E6EE22E6}"/>
              </a:ext>
            </a:extLst>
          </p:cNvPr>
          <p:cNvCxnSpPr>
            <a:cxnSpLocks/>
          </p:cNvCxnSpPr>
          <p:nvPr/>
        </p:nvCxnSpPr>
        <p:spPr>
          <a:xfrm>
            <a:off x="3367967" y="1225429"/>
            <a:ext cx="8599686" cy="0"/>
          </a:xfrm>
          <a:prstGeom prst="line">
            <a:avLst/>
          </a:prstGeom>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39C465B3-FEE7-070B-9F6D-F79A1EED55CD}"/>
              </a:ext>
            </a:extLst>
          </p:cNvPr>
          <p:cNvSpPr/>
          <p:nvPr/>
        </p:nvSpPr>
        <p:spPr>
          <a:xfrm>
            <a:off x="-20340" y="1212384"/>
            <a:ext cx="3065262" cy="349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D644D62-7F88-60AB-3A00-563C75580C92}"/>
              </a:ext>
            </a:extLst>
          </p:cNvPr>
          <p:cNvSpPr txBox="1"/>
          <p:nvPr/>
        </p:nvSpPr>
        <p:spPr>
          <a:xfrm>
            <a:off x="899867" y="608608"/>
            <a:ext cx="1240835" cy="553998"/>
          </a:xfrm>
          <a:prstGeom prst="rect">
            <a:avLst/>
          </a:prstGeom>
          <a:noFill/>
        </p:spPr>
        <p:txBody>
          <a:bodyPr wrap="square" rtlCol="0">
            <a:spAutoFit/>
          </a:bodyPr>
          <a:lstStyle/>
          <a:p>
            <a:r>
              <a:rPr lang="en-US" sz="3000">
                <a:solidFill>
                  <a:schemeClr val="bg1"/>
                </a:solidFill>
                <a:latin typeface="Arial" panose="020B0604020202020204" pitchFamily="34" charset="0"/>
                <a:cs typeface="Arial" panose="020B0604020202020204" pitchFamily="34" charset="0"/>
              </a:rPr>
              <a:t>Retail</a:t>
            </a:r>
          </a:p>
        </p:txBody>
      </p:sp>
      <p:sp>
        <p:nvSpPr>
          <p:cNvPr id="7" name="TextBox 6">
            <a:extLst>
              <a:ext uri="{FF2B5EF4-FFF2-40B4-BE49-F238E27FC236}">
                <a16:creationId xmlns:a16="http://schemas.microsoft.com/office/drawing/2014/main" id="{8F6467D1-C58E-7FE1-097B-AC477B63346B}"/>
              </a:ext>
            </a:extLst>
          </p:cNvPr>
          <p:cNvSpPr txBox="1"/>
          <p:nvPr/>
        </p:nvSpPr>
        <p:spPr>
          <a:xfrm>
            <a:off x="3304074" y="369129"/>
            <a:ext cx="7513841" cy="830997"/>
          </a:xfrm>
          <a:prstGeom prst="rect">
            <a:avLst/>
          </a:prstGeom>
          <a:noFill/>
        </p:spPr>
        <p:txBody>
          <a:bodyPr wrap="square" lIns="91440" tIns="45720" rIns="91440" bIns="45720" rtlCol="0" anchor="t">
            <a:spAutoFit/>
          </a:bodyPr>
          <a:lstStyle/>
          <a:p>
            <a:pPr marL="0" marR="0">
              <a:spcBef>
                <a:spcPts val="0"/>
              </a:spcBef>
              <a:spcAft>
                <a:spcPts val="400"/>
              </a:spcAft>
            </a:pPr>
            <a:r>
              <a:rPr lang="en-US" sz="2400" kern="1400" spc="-50" dirty="0">
                <a:effectLst/>
                <a:latin typeface="Arial"/>
                <a:ea typeface="Times New Roman" panose="02020603050405020304" pitchFamily="18" charset="0"/>
                <a:cs typeface="Times New Roman"/>
              </a:rPr>
              <a:t>Southwest Public Utility SRP Upgrades Power Plant Security with Keysight Visibility Fabric</a:t>
            </a:r>
          </a:p>
        </p:txBody>
      </p:sp>
      <p:sp>
        <p:nvSpPr>
          <p:cNvPr id="19" name="TextBox 18">
            <a:extLst>
              <a:ext uri="{FF2B5EF4-FFF2-40B4-BE49-F238E27FC236}">
                <a16:creationId xmlns:a16="http://schemas.microsoft.com/office/drawing/2014/main" id="{60959739-E051-274F-D575-0D43FF0D8F7D}"/>
              </a:ext>
            </a:extLst>
          </p:cNvPr>
          <p:cNvSpPr txBox="1"/>
          <p:nvPr/>
        </p:nvSpPr>
        <p:spPr>
          <a:xfrm>
            <a:off x="10878031" y="6385555"/>
            <a:ext cx="1114408" cy="215444"/>
          </a:xfrm>
          <a:prstGeom prst="rect">
            <a:avLst/>
          </a:prstGeom>
          <a:noFill/>
        </p:spPr>
        <p:txBody>
          <a:bodyPr wrap="none" rtlCol="0">
            <a:spAutoFit/>
          </a:bodyPr>
          <a:lstStyle/>
          <a:p>
            <a:r>
              <a:rPr lang="en-US" sz="800" b="0" i="0" u="none" strike="noStrike">
                <a:solidFill>
                  <a:srgbClr val="898989"/>
                </a:solidFill>
                <a:effectLst/>
                <a:highlight>
                  <a:srgbClr val="F5F5F5"/>
                </a:highlight>
                <a:latin typeface="Arial" panose="020B0604020202020204" pitchFamily="34" charset="0"/>
              </a:rPr>
              <a:t>V1. </a:t>
            </a:r>
            <a:r>
              <a:rPr lang="en-US" sz="800">
                <a:solidFill>
                  <a:srgbClr val="898989"/>
                </a:solidFill>
                <a:highlight>
                  <a:srgbClr val="F5F5F5"/>
                </a:highlight>
                <a:latin typeface="Arial" panose="020B0604020202020204" pitchFamily="34" charset="0"/>
              </a:rPr>
              <a:t>AUGUST </a:t>
            </a:r>
            <a:r>
              <a:rPr lang="en-US" sz="800" b="0" i="0" u="none" strike="noStrike">
                <a:solidFill>
                  <a:srgbClr val="898989"/>
                </a:solidFill>
                <a:effectLst/>
                <a:highlight>
                  <a:srgbClr val="F5F5F5"/>
                </a:highlight>
                <a:latin typeface="Arial" panose="020B0604020202020204" pitchFamily="34" charset="0"/>
              </a:rPr>
              <a:t> 2024 </a:t>
            </a:r>
            <a:endParaRPr lang="en-US" sz="800"/>
          </a:p>
        </p:txBody>
      </p:sp>
      <p:sp>
        <p:nvSpPr>
          <p:cNvPr id="25" name="Rectangle 24">
            <a:extLst>
              <a:ext uri="{FF2B5EF4-FFF2-40B4-BE49-F238E27FC236}">
                <a16:creationId xmlns:a16="http://schemas.microsoft.com/office/drawing/2014/main" id="{A63E82DE-5912-BC40-AD8F-E8B926A1C613}"/>
              </a:ext>
            </a:extLst>
          </p:cNvPr>
          <p:cNvSpPr/>
          <p:nvPr/>
        </p:nvSpPr>
        <p:spPr>
          <a:xfrm>
            <a:off x="3367967" y="-2167"/>
            <a:ext cx="3103745" cy="33411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9B423F4-3081-B0B8-AC43-6BFCB0756C57}"/>
              </a:ext>
            </a:extLst>
          </p:cNvPr>
          <p:cNvSpPr/>
          <p:nvPr/>
        </p:nvSpPr>
        <p:spPr>
          <a:xfrm>
            <a:off x="3339243" y="34449"/>
            <a:ext cx="3083257"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rial"/>
              </a:rPr>
              <a:t>COMPETITIVE TAKEAWAY</a:t>
            </a:r>
            <a:endParaRPr kumimoji="0" lang="en-US" sz="1200" b="0" i="0" u="none" strike="noStrike" kern="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9CFF725E-CDB0-49B3-53A9-BCFF3CC9CD24}"/>
              </a:ext>
            </a:extLst>
          </p:cNvPr>
          <p:cNvSpPr/>
          <p:nvPr/>
        </p:nvSpPr>
        <p:spPr>
          <a:xfrm>
            <a:off x="-68592" y="1269111"/>
            <a:ext cx="315817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19E8DFC-B482-45E8-FE32-00D734028B7F}"/>
              </a:ext>
            </a:extLst>
          </p:cNvPr>
          <p:cNvSpPr/>
          <p:nvPr/>
        </p:nvSpPr>
        <p:spPr>
          <a:xfrm>
            <a:off x="-13956" y="1863649"/>
            <a:ext cx="3048904" cy="2739211"/>
          </a:xfrm>
          <a:prstGeom prst="rect">
            <a:avLst/>
          </a:prstGeom>
          <a:ln>
            <a:noFill/>
          </a:ln>
        </p:spPr>
        <p:txBody>
          <a:bodyPr wrap="square" lIns="91440" tIns="45720" rIns="91440" bIns="45720" anchor="t">
            <a:spAutoFit/>
          </a:bodyPr>
          <a:lstStyle/>
          <a:p>
            <a:pPr marL="0" marR="0" algn="ctr">
              <a:spcBef>
                <a:spcPts val="0"/>
              </a:spcBef>
              <a:spcAft>
                <a:spcPts val="0"/>
              </a:spcAft>
            </a:pPr>
            <a:r>
              <a:rPr lang="en-US" sz="1400" i="1">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“Keysight’s interface and the usability of the system are phenomenal compared to what we had. With the previous solution we spent a bunch of late nights getting things to work. </a:t>
            </a:r>
          </a:p>
          <a:p>
            <a:pPr marL="0" marR="0" algn="ctr">
              <a:spcBef>
                <a:spcPts val="0"/>
              </a:spcBef>
              <a:spcAft>
                <a:spcPts val="0"/>
              </a:spcAft>
            </a:pPr>
            <a:endParaRPr lang="en-US" sz="1400" i="1">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400" i="1">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With Keysight we held </a:t>
            </a:r>
            <a:br>
              <a:rPr lang="en-US" sz="1400" i="1">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br>
            <a:r>
              <a:rPr lang="en-US" sz="1400" i="1">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one training meeting that took </a:t>
            </a:r>
            <a:br>
              <a:rPr lang="en-US" sz="1400" i="1">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br>
            <a:r>
              <a:rPr lang="en-US" sz="1400" i="1">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less than an hour. We just plugged</a:t>
            </a:r>
            <a:br>
              <a:rPr lang="en-US" sz="1400" i="1">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br>
            <a:r>
              <a:rPr lang="en-US" sz="1400" i="1">
                <a:solidFill>
                  <a:schemeClr val="accent4">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it in and everything worked.”</a:t>
            </a:r>
          </a:p>
          <a:p>
            <a:pPr marL="0" marR="0">
              <a:spcBef>
                <a:spcPts val="0"/>
              </a:spcBef>
              <a:spcAft>
                <a:spcPts val="0"/>
              </a:spcAft>
            </a:pPr>
            <a:r>
              <a:rPr lang="en-US" i="1">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4C844F2C-1085-B19E-C4C0-C2346817DB33}"/>
              </a:ext>
            </a:extLst>
          </p:cNvPr>
          <p:cNvSpPr txBox="1"/>
          <p:nvPr/>
        </p:nvSpPr>
        <p:spPr>
          <a:xfrm>
            <a:off x="3305790" y="1332666"/>
            <a:ext cx="8705820" cy="5047536"/>
          </a:xfrm>
          <a:prstGeom prst="rect">
            <a:avLst/>
          </a:prstGeom>
          <a:noFill/>
        </p:spPr>
        <p:txBody>
          <a:bodyPr wrap="square" lIns="91440" tIns="45720" rIns="91440" bIns="45720" rtlCol="0" anchor="t">
            <a:spAutoFit/>
          </a:bodyPr>
          <a:lstStyle/>
          <a:p>
            <a:pPr marL="171450" indent="-171450">
              <a:spcBef>
                <a:spcPts val="1800"/>
              </a:spcBef>
              <a:buClr>
                <a:srgbClr val="FF0000"/>
              </a:buClr>
              <a:buFont typeface="Arial" panose="020B0604020202020204" pitchFamily="34" charset="0"/>
              <a:buChar char="•"/>
              <a:defRPr/>
            </a:pPr>
            <a:r>
              <a:rPr kumimoji="0" lang="en-US" sz="1300" b="1" i="0" u="none" strike="noStrike" kern="1200" cap="none" spc="0" normalizeH="0" baseline="0" noProof="0">
                <a:ln>
                  <a:noFill/>
                </a:ln>
                <a:solidFill>
                  <a:prstClr val="black"/>
                </a:solidFill>
                <a:effectLst/>
                <a:uLnTx/>
                <a:uFillTx/>
                <a:latin typeface="Arial"/>
                <a:cs typeface="Arial"/>
              </a:rPr>
              <a:t>Profile</a:t>
            </a:r>
            <a:r>
              <a:rPr kumimoji="0" lang="en-US" sz="1300" b="0" i="0" u="none" strike="noStrike" kern="1200" cap="none" spc="0" normalizeH="0" baseline="0" noProof="0">
                <a:ln>
                  <a:noFill/>
                </a:ln>
                <a:solidFill>
                  <a:prstClr val="black"/>
                </a:solidFill>
                <a:effectLst/>
                <a:uLnTx/>
                <a:uFillTx/>
                <a:latin typeface="Arial"/>
                <a:cs typeface="Arial"/>
              </a:rPr>
              <a:t> – Public utility company in Arizona.</a:t>
            </a:r>
            <a:endParaRPr lang="en-US" sz="1300">
              <a:solidFill>
                <a:prstClr val="black"/>
              </a:solidFill>
              <a:effectLst/>
              <a:latin typeface="Arial"/>
              <a:ea typeface="Calibri" panose="020F0502020204030204" pitchFamily="34" charset="0"/>
              <a:cs typeface="Arial"/>
            </a:endParaRPr>
          </a:p>
          <a:p>
            <a:pPr marL="171450" marR="0" lvl="0" indent="-171450"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300" b="1" i="0" u="none" strike="noStrike" kern="1200" cap="none" spc="0" normalizeH="0" baseline="0" noProof="0">
                <a:ln>
                  <a:noFill/>
                </a:ln>
                <a:solidFill>
                  <a:prstClr val="black"/>
                </a:solidFill>
                <a:effectLst/>
                <a:uLnTx/>
                <a:uFillTx/>
                <a:latin typeface="Arial"/>
                <a:cs typeface="Arial"/>
              </a:rPr>
              <a:t>Customer / business challenge </a:t>
            </a:r>
            <a:r>
              <a:rPr kumimoji="0" lang="en-US" sz="1300" b="0" i="0" u="none" strike="noStrike" kern="1200" cap="none" spc="0" normalizeH="0" baseline="0" noProof="0">
                <a:ln>
                  <a:noFill/>
                </a:ln>
                <a:solidFill>
                  <a:prstClr val="black"/>
                </a:solidFill>
                <a:effectLst/>
                <a:uLnTx/>
                <a:uFillTx/>
                <a:latin typeface="Arial"/>
                <a:cs typeface="Arial"/>
              </a:rPr>
              <a:t>– </a:t>
            </a:r>
            <a:r>
              <a:rPr kumimoji="0" lang="en-US" sz="1300" b="0" i="0" u="none" strike="noStrike" kern="1200" cap="none" spc="0" normalizeH="0" baseline="0" noProof="0">
                <a:ln>
                  <a:noFill/>
                </a:ln>
                <a:solidFill>
                  <a:prstClr val="black"/>
                </a:solidFill>
                <a:uLnTx/>
                <a:uFillTx/>
                <a:latin typeface="Arial"/>
                <a:cs typeface="Arial"/>
              </a:rPr>
              <a:t>Up</a:t>
            </a:r>
            <a:r>
              <a:rPr lang="en-US" sz="1300">
                <a:effectLst/>
                <a:latin typeface="Arial"/>
                <a:ea typeface="Calibri" panose="020F0502020204030204" pitchFamily="34" charset="0"/>
                <a:cs typeface="Arial"/>
              </a:rPr>
              <a:t>grading monitoring capabilities across serving region to ensure visibility of control systems that regulate the flow of power through the grid and generation equipment. SRP wished to improve its threat monitoring and detection to </a:t>
            </a:r>
            <a:r>
              <a:rPr lang="en-US" sz="1300">
                <a:latin typeface="Arial"/>
                <a:ea typeface="Calibri" panose="020F0502020204030204" pitchFamily="34" charset="0"/>
                <a:cs typeface="Arial"/>
              </a:rPr>
              <a:t>get a </a:t>
            </a:r>
            <a:r>
              <a:rPr lang="en-US" sz="1300">
                <a:effectLst/>
                <a:latin typeface="Arial"/>
                <a:ea typeface="Calibri" panose="020F0502020204030204" pitchFamily="34" charset="0"/>
                <a:cs typeface="Arial"/>
              </a:rPr>
              <a:t>head-start on compliance with impending cybersecurity regulations.</a:t>
            </a:r>
            <a:endParaRPr lang="en-US" sz="1300">
              <a:latin typeface="Arial"/>
              <a:cs typeface="Arial"/>
            </a:endParaRPr>
          </a:p>
          <a:p>
            <a:pPr marL="171450" marR="0" lvl="0" indent="-171450"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lang="en-US" sz="1300" b="1">
                <a:solidFill>
                  <a:prstClr val="black"/>
                </a:solidFill>
                <a:latin typeface="Arial"/>
                <a:cs typeface="Arial"/>
              </a:rPr>
              <a:t>Technology</a:t>
            </a:r>
            <a:r>
              <a:rPr kumimoji="0" lang="en-US" sz="1300" b="1" i="0" u="none" strike="noStrike" kern="1200" cap="none" spc="0" normalizeH="0" baseline="0" noProof="0">
                <a:ln>
                  <a:noFill/>
                </a:ln>
                <a:solidFill>
                  <a:prstClr val="black"/>
                </a:solidFill>
                <a:effectLst/>
                <a:uLnTx/>
                <a:uFillTx/>
                <a:latin typeface="Arial"/>
                <a:cs typeface="Arial"/>
              </a:rPr>
              <a:t> Challenge </a:t>
            </a:r>
            <a:r>
              <a:rPr kumimoji="0" lang="en-US" sz="1300" b="0" i="0" u="none" strike="noStrike" kern="1200" cap="none" spc="0" normalizeH="0" baseline="0" noProof="0">
                <a:ln>
                  <a:noFill/>
                </a:ln>
                <a:solidFill>
                  <a:prstClr val="black"/>
                </a:solidFill>
                <a:effectLst/>
                <a:uLnTx/>
                <a:uFillTx/>
                <a:latin typeface="Arial"/>
                <a:cs typeface="Arial"/>
              </a:rPr>
              <a:t>– U</a:t>
            </a:r>
            <a:r>
              <a:rPr lang="en-US" sz="1300">
                <a:effectLst/>
                <a:latin typeface="Arial"/>
                <a:ea typeface="Calibri" panose="020F0502020204030204" pitchFamily="34" charset="0"/>
                <a:cs typeface="Arial"/>
              </a:rPr>
              <a:t>pgrading network visibility and monitoring to ensure real-time visibility. </a:t>
            </a:r>
            <a:endParaRPr lang="en-US" sz="1300">
              <a:latin typeface="Arial"/>
              <a:cs typeface="Arial"/>
            </a:endParaRPr>
          </a:p>
          <a:p>
            <a:pPr marL="171450" marR="0" lvl="0" indent="-171450"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lang="en-US" sz="1300" b="1">
                <a:solidFill>
                  <a:prstClr val="black"/>
                </a:solidFill>
                <a:latin typeface="Arial"/>
                <a:cs typeface="Arial"/>
              </a:rPr>
              <a:t>Account Entry / Evaluation </a:t>
            </a:r>
            <a:r>
              <a:rPr kumimoji="0" lang="en-US" sz="1300" b="1" i="0" u="none" strike="noStrike" kern="1200" cap="none" spc="0" normalizeH="0" baseline="0" noProof="0">
                <a:ln>
                  <a:noFill/>
                </a:ln>
                <a:solidFill>
                  <a:prstClr val="black"/>
                </a:solidFill>
                <a:effectLst/>
                <a:uLnTx/>
                <a:uFillTx/>
                <a:latin typeface="Arial"/>
                <a:cs typeface="Arial"/>
              </a:rPr>
              <a:t>– </a:t>
            </a:r>
            <a:r>
              <a:rPr kumimoji="0" lang="en-US" sz="1300" i="0" u="none" strike="noStrike" kern="1200" cap="none" spc="0" normalizeH="0" baseline="0" noProof="0">
                <a:ln>
                  <a:noFill/>
                </a:ln>
                <a:effectLst/>
                <a:uLnTx/>
                <a:uFillTx/>
                <a:latin typeface="Arial"/>
                <a:cs typeface="Arial"/>
              </a:rPr>
              <a:t>SRP networking team recommended Keysight to their Security team</a:t>
            </a:r>
            <a:endParaRPr lang="en-US" sz="1300" b="1" i="0" u="none" strike="noStrike" kern="1200" cap="none" spc="0" normalizeH="0" baseline="0" noProof="0">
              <a:ln>
                <a:noFill/>
              </a:ln>
              <a:effectLst/>
              <a:uLnTx/>
              <a:uFillTx/>
              <a:latin typeface="Arial"/>
              <a:cs typeface="Arial"/>
            </a:endParaRPr>
          </a:p>
          <a:p>
            <a:pPr marL="171450" marR="0" lvl="0" indent="-171450"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300" b="1" i="0" u="none" strike="noStrike" kern="1200" cap="none" spc="0" normalizeH="0" baseline="0" noProof="0">
                <a:ln>
                  <a:noFill/>
                </a:ln>
                <a:solidFill>
                  <a:prstClr val="black"/>
                </a:solidFill>
                <a:effectLst/>
                <a:uLnTx/>
                <a:uFillTx/>
                <a:latin typeface="Arial"/>
                <a:cs typeface="Arial"/>
              </a:rPr>
              <a:t>Solution</a:t>
            </a:r>
            <a:r>
              <a:rPr kumimoji="0" lang="en-US" sz="1300" b="0" i="0" u="none" strike="noStrike" kern="1200" cap="none" spc="0" normalizeH="0" baseline="0" noProof="0">
                <a:ln>
                  <a:noFill/>
                </a:ln>
                <a:solidFill>
                  <a:prstClr val="black"/>
                </a:solidFill>
                <a:effectLst/>
                <a:uLnTx/>
                <a:uFillTx/>
                <a:latin typeface="Arial"/>
                <a:cs typeface="Arial"/>
              </a:rPr>
              <a:t> – </a:t>
            </a:r>
            <a:r>
              <a:rPr lang="en-US" sz="1300">
                <a:effectLst/>
                <a:latin typeface="Arial"/>
                <a:ea typeface="Calibri" panose="020F0502020204030204" pitchFamily="34" charset="0"/>
                <a:cs typeface="Arial"/>
              </a:rPr>
              <a:t>Keysight visibility fabric spanning 15 power plants, energy management systems (EMSs), and substations connected to industrial cybersecurity monitoring solutions from Dragos.</a:t>
            </a:r>
          </a:p>
          <a:p>
            <a:pPr marL="171450" indent="-171450">
              <a:spcBef>
                <a:spcPts val="1800"/>
              </a:spcBef>
              <a:buClr>
                <a:srgbClr val="FF0000"/>
              </a:buClr>
              <a:buFont typeface="Arial" panose="020B0604020202020204" pitchFamily="34" charset="0"/>
              <a:buChar char="•"/>
              <a:defRPr/>
            </a:pPr>
            <a:r>
              <a:rPr kumimoji="0" lang="en-US" sz="1300" b="1" i="0" u="none" strike="noStrike" kern="1200" cap="none" spc="0" normalizeH="0" baseline="0" noProof="0">
                <a:ln>
                  <a:noFill/>
                </a:ln>
                <a:solidFill>
                  <a:prstClr val="black"/>
                </a:solidFill>
                <a:effectLst/>
                <a:uLnTx/>
                <a:uFillTx/>
                <a:latin typeface="Arial"/>
                <a:cs typeface="Arial"/>
              </a:rPr>
              <a:t>Benefits</a:t>
            </a:r>
            <a:endParaRPr lang="en-US" sz="1300" b="0" i="0" u="none" strike="noStrike" kern="1200" cap="none" spc="0" normalizeH="0" baseline="0" noProof="0">
              <a:ln>
                <a:noFill/>
              </a:ln>
              <a:solidFill>
                <a:prstClr val="black"/>
              </a:solidFill>
              <a:effectLst/>
              <a:uLnTx/>
              <a:uFillTx/>
              <a:latin typeface="Arial"/>
              <a:cs typeface="Arial"/>
            </a:endParaRPr>
          </a:p>
          <a:p>
            <a:pPr marL="628650" lvl="1" indent="-171450">
              <a:buClr>
                <a:srgbClr val="FF0000"/>
              </a:buClr>
              <a:buFont typeface="Arial" panose="020B0604020202020204" pitchFamily="34" charset="0"/>
              <a:buChar char="•"/>
            </a:pPr>
            <a:r>
              <a:rPr lang="en-US" sz="1300">
                <a:effectLst/>
                <a:latin typeface="Arial"/>
                <a:ea typeface="Calibri" panose="020F0502020204030204" pitchFamily="34" charset="0"/>
                <a:cs typeface="Arial"/>
              </a:rPr>
              <a:t>Monitoring traffic capacity requirements reduced nearly 90% </a:t>
            </a:r>
          </a:p>
          <a:p>
            <a:pPr marL="628650" lvl="1" indent="-171450">
              <a:buClr>
                <a:srgbClr val="FF0000"/>
              </a:buClr>
              <a:buFont typeface="Arial" panose="020B0604020202020204" pitchFamily="34" charset="0"/>
              <a:buChar char="•"/>
            </a:pPr>
            <a:r>
              <a:rPr lang="en-US" sz="1300">
                <a:effectLst/>
                <a:latin typeface="Arial"/>
                <a:ea typeface="Calibri" panose="020F0502020204030204" pitchFamily="34" charset="0"/>
                <a:cs typeface="Arial"/>
              </a:rPr>
              <a:t>Easy transition of support to Security Operations Center (SOC) team</a:t>
            </a:r>
          </a:p>
          <a:p>
            <a:pPr marL="628650" lvl="1" indent="-171450">
              <a:buClr>
                <a:srgbClr val="FF0000"/>
              </a:buClr>
              <a:buFont typeface="Arial" panose="020B0604020202020204" pitchFamily="34" charset="0"/>
              <a:buChar char="•"/>
            </a:pPr>
            <a:r>
              <a:rPr lang="en-US" sz="1300">
                <a:effectLst/>
                <a:latin typeface="Arial"/>
                <a:ea typeface="Calibri" panose="020F0502020204030204" pitchFamily="34" charset="0"/>
                <a:cs typeface="Arial"/>
              </a:rPr>
              <a:t>Positioned for compliance years ahead of CIP-015 regulations for monitoring critical infrastructure</a:t>
            </a:r>
          </a:p>
          <a:p>
            <a:pPr marL="628650" lvl="1" indent="-171450">
              <a:buClr>
                <a:srgbClr val="FF0000"/>
              </a:buClr>
              <a:buFont typeface="Arial" panose="020B0604020202020204" pitchFamily="34" charset="0"/>
              <a:buChar char="•"/>
            </a:pPr>
            <a:endParaRPr lang="en-US" sz="1300">
              <a:solidFill>
                <a:prstClr val="black"/>
              </a:solidFill>
              <a:latin typeface="Arial" panose="020B0604020202020204" pitchFamily="34" charset="0"/>
              <a:cs typeface="Arial" panose="020B0604020202020204" pitchFamily="34" charset="0"/>
            </a:endParaRPr>
          </a:p>
          <a:p>
            <a:pPr marL="171450" marR="0" indent="-171450">
              <a:spcBef>
                <a:spcPts val="0"/>
              </a:spcBef>
              <a:spcAft>
                <a:spcPts val="0"/>
              </a:spcAft>
              <a:buClr>
                <a:srgbClr val="FF0000"/>
              </a:buClr>
              <a:buFont typeface="Arial" panose="020B0604020202020204" pitchFamily="34" charset="0"/>
              <a:buChar char="•"/>
            </a:pPr>
            <a:r>
              <a:rPr lang="en-US" sz="1300" b="1">
                <a:solidFill>
                  <a:srgbClr val="000000"/>
                </a:solidFill>
                <a:latin typeface="Arial"/>
                <a:ea typeface="Calibri" panose="020F0502020204030204" pitchFamily="34" charset="0"/>
                <a:cs typeface="Arial"/>
              </a:rPr>
              <a:t>Why Keysight?</a:t>
            </a:r>
            <a:r>
              <a:rPr lang="en-US" sz="1300">
                <a:solidFill>
                  <a:srgbClr val="000000"/>
                </a:solidFill>
                <a:latin typeface="Arial"/>
                <a:ea typeface="Calibri" panose="020F0502020204030204" pitchFamily="34" charset="0"/>
                <a:cs typeface="Arial"/>
              </a:rPr>
              <a:t> </a:t>
            </a:r>
            <a:r>
              <a:rPr lang="en-US" sz="1300">
                <a:effectLst/>
                <a:latin typeface="Arial"/>
                <a:ea typeface="Calibri" panose="020F0502020204030204" pitchFamily="34" charset="0"/>
                <a:cs typeface="Arial"/>
              </a:rPr>
              <a:t>Granular advanced filtering enabled a massive reduction in the volume of traffic bombarding the monitoring architecture and security tools. See</a:t>
            </a:r>
            <a:r>
              <a:rPr lang="en-US" sz="1300">
                <a:latin typeface="Arial"/>
                <a:ea typeface="Calibri" panose="020F0502020204030204" pitchFamily="34" charset="0"/>
                <a:cs typeface="Arial"/>
              </a:rPr>
              <a:t>ing just </a:t>
            </a:r>
            <a:r>
              <a:rPr lang="en-US" sz="1300">
                <a:effectLst/>
                <a:latin typeface="Arial"/>
                <a:ea typeface="Calibri" panose="020F0502020204030204" pitchFamily="34" charset="0"/>
                <a:cs typeface="Arial"/>
              </a:rPr>
              <a:t>one stream from Keysight takes the processing burden off the Dragos equipment. With unwanted noise effectively </a:t>
            </a:r>
            <a:r>
              <a:rPr lang="en-US" sz="1300">
                <a:latin typeface="Arial"/>
                <a:ea typeface="Calibri" panose="020F0502020204030204" pitchFamily="34" charset="0"/>
                <a:cs typeface="Arial"/>
              </a:rPr>
              <a:t>being </a:t>
            </a:r>
            <a:r>
              <a:rPr lang="en-US" sz="1300">
                <a:effectLst/>
                <a:latin typeface="Arial"/>
                <a:ea typeface="Calibri" panose="020F0502020204030204" pitchFamily="34" charset="0"/>
                <a:cs typeface="Arial"/>
              </a:rPr>
              <a:t>filtered out, monitoring traffic capacity volumes dropped from 1Gbps to just 175Mbps almost immediately. Deduplication improved and the team was able to adjust and apply advanced filters to remove backup packets, replication traffic, and other unwanted information.</a:t>
            </a:r>
          </a:p>
        </p:txBody>
      </p:sp>
      <p:sp>
        <p:nvSpPr>
          <p:cNvPr id="9" name="TextBox 8">
            <a:extLst>
              <a:ext uri="{FF2B5EF4-FFF2-40B4-BE49-F238E27FC236}">
                <a16:creationId xmlns:a16="http://schemas.microsoft.com/office/drawing/2014/main" id="{8F74A7A7-3DDE-FC42-3E92-EAA6E8DE8690}"/>
              </a:ext>
            </a:extLst>
          </p:cNvPr>
          <p:cNvSpPr txBox="1"/>
          <p:nvPr/>
        </p:nvSpPr>
        <p:spPr>
          <a:xfrm>
            <a:off x="807398" y="496593"/>
            <a:ext cx="1634864" cy="553998"/>
          </a:xfrm>
          <a:prstGeom prst="rect">
            <a:avLst/>
          </a:prstGeom>
          <a:noFill/>
        </p:spPr>
        <p:txBody>
          <a:bodyPr wrap="square" rtlCol="0">
            <a:spAutoFit/>
          </a:bodyPr>
          <a:lstStyle/>
          <a:p>
            <a:r>
              <a:rPr lang="en-US" sz="3000">
                <a:solidFill>
                  <a:schemeClr val="bg1"/>
                </a:solidFill>
                <a:latin typeface="Arial" panose="020B0604020202020204" pitchFamily="34" charset="0"/>
                <a:cs typeface="Arial" panose="020B0604020202020204" pitchFamily="34" charset="0"/>
              </a:rPr>
              <a:t>Utilities</a:t>
            </a:r>
          </a:p>
        </p:txBody>
      </p:sp>
      <p:pic>
        <p:nvPicPr>
          <p:cNvPr id="1026" name="Picture 2" descr="A person in a hard hat looking at a computer screen&#10;&#10;Description automatically generated with low confidence">
            <a:extLst>
              <a:ext uri="{FF2B5EF4-FFF2-40B4-BE49-F238E27FC236}">
                <a16:creationId xmlns:a16="http://schemas.microsoft.com/office/drawing/2014/main" id="{F1C81545-9F0F-FA2F-87CE-45E2ABCEF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7" y="3374"/>
            <a:ext cx="3065261" cy="128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117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8A2BFC-266A-7538-2E59-194CFF2C63BB}"/>
              </a:ext>
            </a:extLst>
          </p:cNvPr>
          <p:cNvSpPr/>
          <p:nvPr/>
        </p:nvSpPr>
        <p:spPr>
          <a:xfrm>
            <a:off x="-806" y="1237626"/>
            <a:ext cx="3211976" cy="5620374"/>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6CA94BDD-7E04-310B-F5A3-DA1818089C7F}"/>
              </a:ext>
            </a:extLst>
          </p:cNvPr>
          <p:cNvSpPr txBox="1"/>
          <p:nvPr/>
        </p:nvSpPr>
        <p:spPr>
          <a:xfrm>
            <a:off x="3470512" y="447216"/>
            <a:ext cx="82275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Company </a:t>
            </a:r>
            <a:r>
              <a:rPr lang="en-US" sz="2400">
                <a:solidFill>
                  <a:prstClr val="black"/>
                </a:solidFill>
                <a:latin typeface="Arial" panose="020B0604020202020204" pitchFamily="34" charset="0"/>
                <a:cs typeface="Arial" panose="020B0604020202020204" pitchFamily="34" charset="0"/>
              </a:rPr>
              <a:t>Challenged by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IDS/NDR Replacement </a:t>
            </a:r>
          </a:p>
        </p:txBody>
      </p:sp>
      <p:sp>
        <p:nvSpPr>
          <p:cNvPr id="5" name="TextBox 4">
            <a:extLst>
              <a:ext uri="{FF2B5EF4-FFF2-40B4-BE49-F238E27FC236}">
                <a16:creationId xmlns:a16="http://schemas.microsoft.com/office/drawing/2014/main" id="{D93CDEB5-28B9-2A95-5CF6-4A44E827D3D2}"/>
              </a:ext>
            </a:extLst>
          </p:cNvPr>
          <p:cNvSpPr txBox="1"/>
          <p:nvPr/>
        </p:nvSpPr>
        <p:spPr>
          <a:xfrm>
            <a:off x="3470512" y="1939543"/>
            <a:ext cx="7827193" cy="4216539"/>
          </a:xfrm>
          <a:prstGeom prst="rect">
            <a:avLst/>
          </a:prstGeom>
          <a:noFill/>
        </p:spPr>
        <p:txBody>
          <a:bodyPr wrap="square" lIns="91440" tIns="45720" rIns="91440" bIns="45720" rtlCol="0" anchor="t">
            <a:spAutoFit/>
          </a:bodyPr>
          <a:lstStyle/>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Profile</a:t>
            </a:r>
            <a:r>
              <a:rPr kumimoji="0" lang="en-US" sz="1600" b="0" i="0" u="none" strike="noStrike" kern="1200" cap="none" spc="0" normalizeH="0" baseline="0" noProof="0">
                <a:ln>
                  <a:noFill/>
                </a:ln>
                <a:solidFill>
                  <a:prstClr val="black"/>
                </a:solidFill>
                <a:effectLst/>
                <a:uLnTx/>
                <a:uFillTx/>
                <a:latin typeface="Arial"/>
                <a:cs typeface="Arial"/>
              </a:rPr>
              <a:t> – </a:t>
            </a:r>
            <a:r>
              <a:rPr lang="en-US" sz="1600">
                <a:solidFill>
                  <a:srgbClr val="374151"/>
                </a:solidFill>
                <a:latin typeface="Arial"/>
                <a:cs typeface="Arial"/>
              </a:rPr>
              <a:t>provides regulated energy service to 995,000 electric and 425,000 natural gas retail customers across the Midwest. </a:t>
            </a:r>
            <a:endParaRPr lang="en-US"/>
          </a:p>
          <a:p>
            <a:pPr marL="233045" indent="-233045">
              <a:spcBef>
                <a:spcPts val="1800"/>
              </a:spcBef>
              <a:buClr>
                <a:srgbClr val="FF0000"/>
              </a:buClr>
              <a:buFont typeface="Arial" panose="020B0604020202020204" pitchFamily="34" charset="0"/>
              <a:buChar char="•"/>
              <a:defRPr/>
            </a:pPr>
            <a:r>
              <a:rPr kumimoji="0" lang="en-US" sz="1600" b="1" i="0" u="none" strike="noStrike" kern="1200" cap="none" spc="0" normalizeH="0" baseline="0" noProof="0">
                <a:ln>
                  <a:noFill/>
                </a:ln>
                <a:solidFill>
                  <a:prstClr val="black"/>
                </a:solidFill>
                <a:effectLst/>
                <a:uLnTx/>
                <a:uFillTx/>
                <a:latin typeface="Arial"/>
                <a:cs typeface="Arial"/>
              </a:rPr>
              <a:t>Customer Challenge </a:t>
            </a:r>
            <a:r>
              <a:rPr kumimoji="0" lang="en-US" sz="1600" b="0" i="0" u="none" strike="noStrike" kern="1200" cap="none" spc="0" normalizeH="0" baseline="0" noProof="0">
                <a:ln>
                  <a:noFill/>
                </a:ln>
                <a:solidFill>
                  <a:prstClr val="black"/>
                </a:solidFill>
                <a:effectLst/>
                <a:uLnTx/>
                <a:uFillTx/>
                <a:latin typeface="Arial"/>
                <a:cs typeface="Arial"/>
              </a:rPr>
              <a:t>– </a:t>
            </a:r>
            <a:r>
              <a:rPr lang="en-US" sz="1600">
                <a:solidFill>
                  <a:srgbClr val="374151"/>
                </a:solidFill>
                <a:latin typeface="Arial"/>
                <a:cs typeface="Arial"/>
              </a:rPr>
              <a:t>faced challenge of replacing current IDS and NDR solution. Data Center(s) change, Re-config. Architecture. Existing setup had high costs and lacked the required scalability for future growth.</a:t>
            </a: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Network Challenge </a:t>
            </a:r>
            <a:r>
              <a:rPr kumimoji="0" lang="en-US" sz="1600" b="0" i="0" u="none" strike="noStrike" kern="1200" cap="none" spc="0" normalizeH="0" baseline="0" noProof="0">
                <a:ln>
                  <a:noFill/>
                </a:ln>
                <a:solidFill>
                  <a:prstClr val="black"/>
                </a:solidFill>
                <a:effectLst/>
                <a:uLnTx/>
                <a:uFillTx/>
                <a:latin typeface="Arial"/>
                <a:cs typeface="Arial"/>
              </a:rPr>
              <a:t>– </a:t>
            </a:r>
            <a:r>
              <a:rPr lang="en-US" sz="1600">
                <a:solidFill>
                  <a:srgbClr val="374151"/>
                </a:solidFill>
                <a:latin typeface="Arial"/>
                <a:cs typeface="Arial"/>
              </a:rPr>
              <a:t>aggregation, filtering, and replication to traffic monitoring tools. Consolidating their network monitoring tools to ensure capacity within data centers. Avoiding high costs of renewing current solutions. </a:t>
            </a:r>
          </a:p>
          <a:p>
            <a:pPr marL="233045" indent="-233045">
              <a:spcBef>
                <a:spcPts val="1800"/>
              </a:spcBef>
              <a:buClr>
                <a:srgbClr val="FF0000"/>
              </a:buClr>
              <a:buFont typeface="Arial" panose="020B0604020202020204" pitchFamily="34" charset="0"/>
              <a:buChar char="•"/>
              <a:defRPr/>
            </a:pPr>
            <a:r>
              <a:rPr kumimoji="0" lang="en-US" sz="1600" b="1" i="0" u="none" strike="noStrike" kern="1200" cap="none" spc="0" normalizeH="0" baseline="0" noProof="0">
                <a:ln>
                  <a:noFill/>
                </a:ln>
                <a:solidFill>
                  <a:prstClr val="black"/>
                </a:solidFill>
                <a:effectLst/>
                <a:uLnTx/>
                <a:uFillTx/>
                <a:latin typeface="Arial"/>
                <a:cs typeface="Arial"/>
              </a:rPr>
              <a:t>Solution</a:t>
            </a:r>
            <a:r>
              <a:rPr kumimoji="0" lang="en-US" sz="1600" b="0" i="0" u="none" strike="noStrike" kern="1200" cap="none" spc="0" normalizeH="0" baseline="0" noProof="0">
                <a:ln>
                  <a:noFill/>
                </a:ln>
                <a:solidFill>
                  <a:prstClr val="black"/>
                </a:solidFill>
                <a:effectLst/>
                <a:uLnTx/>
                <a:uFillTx/>
                <a:latin typeface="Arial"/>
                <a:cs typeface="Arial"/>
              </a:rPr>
              <a:t> – </a:t>
            </a:r>
            <a:r>
              <a:rPr lang="en-US" sz="1600">
                <a:solidFill>
                  <a:srgbClr val="374151"/>
                </a:solidFill>
                <a:latin typeface="Arial"/>
                <a:cs typeface="Arial"/>
              </a:rPr>
              <a:t>(8) E40 NPBs at their OPS &amp; DC’s &amp; transceivers. </a:t>
            </a: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Benefit </a:t>
            </a:r>
            <a:r>
              <a:rPr kumimoji="0" lang="en-US" sz="1600" b="0" i="0" u="none" strike="noStrike" kern="1200" cap="none" spc="0" normalizeH="0" baseline="0" noProof="0">
                <a:ln>
                  <a:noFill/>
                </a:ln>
                <a:solidFill>
                  <a:prstClr val="black"/>
                </a:solidFill>
                <a:effectLst/>
                <a:uLnTx/>
                <a:uFillTx/>
                <a:latin typeface="Arial"/>
                <a:cs typeface="Arial"/>
              </a:rPr>
              <a:t>– </a:t>
            </a:r>
            <a:r>
              <a:rPr lang="en-US" sz="1600">
                <a:solidFill>
                  <a:srgbClr val="374151"/>
                </a:solidFill>
                <a:latin typeface="Arial"/>
                <a:cs typeface="Arial"/>
              </a:rPr>
              <a:t>Keysight platform, GUI ease-of-use. Cost-effective network monitoring and security solution with a scalable architecture that supports future demands. Enhanced by options for SSL Decryption and Packet Stack review for long-term viability. </a:t>
            </a:r>
          </a:p>
        </p:txBody>
      </p:sp>
      <p:cxnSp>
        <p:nvCxnSpPr>
          <p:cNvPr id="7" name="Straight Connector 6">
            <a:extLst>
              <a:ext uri="{FF2B5EF4-FFF2-40B4-BE49-F238E27FC236}">
                <a16:creationId xmlns:a16="http://schemas.microsoft.com/office/drawing/2014/main" id="{FC67E5DD-54D2-FEC4-9F0F-8B64E88C4B8F}"/>
              </a:ext>
            </a:extLst>
          </p:cNvPr>
          <p:cNvCxnSpPr>
            <a:cxnSpLocks/>
          </p:cNvCxnSpPr>
          <p:nvPr/>
        </p:nvCxnSpPr>
        <p:spPr>
          <a:xfrm>
            <a:off x="3470512" y="1337028"/>
            <a:ext cx="8343116" cy="15156"/>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0E16ED0-27A3-E2E6-3EB9-88FD44725FEE}"/>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Arial"/>
                <a:cs typeface="Arial"/>
              </a:rPr>
              <a:t>VISIBILITY</a:t>
            </a:r>
            <a:endParaRPr kumimoji="0" lang="en-US" sz="1400" b="1" i="0" u="none" strike="noStrike" kern="1200" cap="none" spc="0" normalizeH="0" baseline="0" noProof="0">
              <a:ln>
                <a:noFill/>
              </a:ln>
              <a:solidFill>
                <a:prstClr val="white"/>
              </a:solidFill>
              <a:effectLst/>
              <a:uLnTx/>
              <a:uFillTx/>
              <a:latin typeface="Arial"/>
              <a:cs typeface="Arial"/>
            </a:endParaRPr>
          </a:p>
        </p:txBody>
      </p:sp>
      <p:sp>
        <p:nvSpPr>
          <p:cNvPr id="16" name="TextBox 15">
            <a:extLst>
              <a:ext uri="{FF2B5EF4-FFF2-40B4-BE49-F238E27FC236}">
                <a16:creationId xmlns:a16="http://schemas.microsoft.com/office/drawing/2014/main" id="{34D77F63-342C-1C91-BBE7-3E04B4D8EADC}"/>
              </a:ext>
            </a:extLst>
          </p:cNvPr>
          <p:cNvSpPr txBox="1"/>
          <p:nvPr/>
        </p:nvSpPr>
        <p:spPr>
          <a:xfrm>
            <a:off x="438325" y="2144470"/>
            <a:ext cx="2337670" cy="2031325"/>
          </a:xfrm>
          <a:prstGeom prst="rect">
            <a:avLst/>
          </a:prstGeom>
          <a:noFill/>
        </p:spPr>
        <p:txBody>
          <a:bodyPr wrap="square" lIns="91440" tIns="45720" rIns="91440" bIns="45720" rtlCol="0" anchor="t">
            <a:spAutoFit/>
          </a:bodyPr>
          <a:lstStyle/>
          <a:p>
            <a:pPr algn="ctr"/>
            <a:r>
              <a:rPr lang="en-US" sz="1400" i="1">
                <a:solidFill>
                  <a:srgbClr val="FFC000"/>
                </a:solidFill>
                <a:effectLst/>
                <a:latin typeface="Arial"/>
                <a:cs typeface="Arial"/>
              </a:rPr>
              <a:t>“The Keysight </a:t>
            </a:r>
          </a:p>
          <a:p>
            <a:pPr algn="ctr"/>
            <a:r>
              <a:rPr lang="en-US" sz="1400" i="1">
                <a:solidFill>
                  <a:srgbClr val="FFC000"/>
                </a:solidFill>
                <a:latin typeface="Arial"/>
                <a:cs typeface="Arial"/>
              </a:rPr>
              <a:t>packet broker</a:t>
            </a:r>
            <a:r>
              <a:rPr lang="en-US" sz="1400" i="1">
                <a:solidFill>
                  <a:srgbClr val="FFC000"/>
                </a:solidFill>
                <a:effectLst/>
                <a:latin typeface="Arial"/>
                <a:cs typeface="Arial"/>
              </a:rPr>
              <a:t> levels the playing field - giving them the same data, what can it do - what can’t it do…we'll bring you along for the ride.”</a:t>
            </a:r>
          </a:p>
          <a:p>
            <a:pPr algn="ctr"/>
            <a:endParaRPr lang="en-US" sz="1400" i="1">
              <a:solidFill>
                <a:srgbClr val="FFC000"/>
              </a:solidFill>
              <a:latin typeface="Arial"/>
              <a:cs typeface="Arial"/>
            </a:endParaRPr>
          </a:p>
          <a:p>
            <a:pPr algn="ctr"/>
            <a:r>
              <a:rPr lang="en-US" sz="1400" i="1">
                <a:solidFill>
                  <a:srgbClr val="FFC000"/>
                </a:solidFill>
                <a:latin typeface="Arial"/>
                <a:cs typeface="Arial"/>
              </a:rPr>
              <a:t> </a:t>
            </a:r>
            <a:r>
              <a:rPr lang="en-US" sz="1400" i="1">
                <a:solidFill>
                  <a:srgbClr val="FFC000"/>
                </a:solidFill>
                <a:effectLst/>
                <a:latin typeface="Arial"/>
                <a:cs typeface="Arial"/>
              </a:rPr>
              <a:t>– TJ Brown</a:t>
            </a:r>
            <a:r>
              <a:rPr lang="en-US" sz="1400" i="1">
                <a:solidFill>
                  <a:srgbClr val="FFC000"/>
                </a:solidFill>
                <a:latin typeface="Arial"/>
                <a:cs typeface="Arial"/>
              </a:rPr>
              <a:t> </a:t>
            </a:r>
          </a:p>
        </p:txBody>
      </p:sp>
      <p:pic>
        <p:nvPicPr>
          <p:cNvPr id="18" name="Picture 17" descr="A person in a hard hat looking at a computer screen&#10;&#10;Description automatically generated with low confidence">
            <a:extLst>
              <a:ext uri="{FF2B5EF4-FFF2-40B4-BE49-F238E27FC236}">
                <a16:creationId xmlns:a16="http://schemas.microsoft.com/office/drawing/2014/main" id="{0D09551B-9D13-4166-F771-7895D673F1B5}"/>
              </a:ext>
            </a:extLst>
          </p:cNvPr>
          <p:cNvPicPr>
            <a:picLocks noChangeAspect="1"/>
          </p:cNvPicPr>
          <p:nvPr/>
        </p:nvPicPr>
        <p:blipFill>
          <a:blip r:embed="rId2"/>
          <a:stretch>
            <a:fillRect/>
          </a:stretch>
        </p:blipFill>
        <p:spPr>
          <a:xfrm>
            <a:off x="-1" y="-2"/>
            <a:ext cx="3207986" cy="1356103"/>
          </a:xfrm>
          <a:prstGeom prst="rect">
            <a:avLst/>
          </a:prstGeom>
        </p:spPr>
      </p:pic>
      <p:sp>
        <p:nvSpPr>
          <p:cNvPr id="20" name="Footer Placeholder 22">
            <a:extLst>
              <a:ext uri="{FF2B5EF4-FFF2-40B4-BE49-F238E27FC236}">
                <a16:creationId xmlns:a16="http://schemas.microsoft.com/office/drawing/2014/main" id="{F1D49F37-2C0F-2378-921A-48E2022D570D}"/>
              </a:ext>
            </a:extLst>
          </p:cNvPr>
          <p:cNvSpPr txBox="1">
            <a:spLocks/>
          </p:cNvSpPr>
          <p:nvPr/>
        </p:nvSpPr>
        <p:spPr>
          <a:xfrm>
            <a:off x="9747015" y="6359691"/>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JAN 2024</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55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80FE38-D60E-64CD-0902-5DACC0A81634}"/>
              </a:ext>
            </a:extLst>
          </p:cNvPr>
          <p:cNvSpPr/>
          <p:nvPr/>
        </p:nvSpPr>
        <p:spPr>
          <a:xfrm>
            <a:off x="2" y="1277240"/>
            <a:ext cx="3206627" cy="5580744"/>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1FB5C064-98A3-1FBC-12B0-0F2A99EC62F3}"/>
              </a:ext>
            </a:extLst>
          </p:cNvPr>
          <p:cNvSpPr txBox="1"/>
          <p:nvPr/>
        </p:nvSpPr>
        <p:spPr>
          <a:xfrm>
            <a:off x="3470512" y="377833"/>
            <a:ext cx="84708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Manufacturer Needs to Protect </a:t>
            </a:r>
            <a:r>
              <a:rPr lang="en-US" sz="2400">
                <a:solidFill>
                  <a:prstClr val="black"/>
                </a:solidFill>
                <a:latin typeface="Arial" panose="020B0604020202020204" pitchFamily="34" charset="0"/>
                <a:cs typeface="Arial" panose="020B0604020202020204" pitchFamily="34" charset="0"/>
              </a:rPr>
              <a:t>C</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ritical</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Data </a:t>
            </a:r>
            <a:r>
              <a:rPr lang="en-US" sz="2400">
                <a:solidFill>
                  <a:prstClr val="black"/>
                </a:solidFill>
                <a:latin typeface="Arial" panose="020B0604020202020204" pitchFamily="34" charset="0"/>
                <a:cs typeface="Arial" panose="020B0604020202020204" pitchFamily="34" charset="0"/>
              </a:rPr>
              <a:t>S</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treams</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from Security </a:t>
            </a:r>
            <a:r>
              <a:rPr lang="en-US" sz="2400">
                <a:solidFill>
                  <a:prstClr val="black"/>
                </a:solidFill>
                <a:latin typeface="Arial" panose="020B0604020202020204" pitchFamily="34" charset="0"/>
                <a:cs typeface="Arial" panose="020B0604020202020204" pitchFamily="34" charset="0"/>
              </a:rPr>
              <a:t>T</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ool</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Failure</a:t>
            </a:r>
          </a:p>
        </p:txBody>
      </p:sp>
      <p:sp>
        <p:nvSpPr>
          <p:cNvPr id="5" name="TextBox 4">
            <a:extLst>
              <a:ext uri="{FF2B5EF4-FFF2-40B4-BE49-F238E27FC236}">
                <a16:creationId xmlns:a16="http://schemas.microsoft.com/office/drawing/2014/main" id="{810313C2-4C3A-417E-5554-86E156CB4C5D}"/>
              </a:ext>
            </a:extLst>
          </p:cNvPr>
          <p:cNvSpPr txBox="1"/>
          <p:nvPr/>
        </p:nvSpPr>
        <p:spPr>
          <a:xfrm>
            <a:off x="3598606" y="2233024"/>
            <a:ext cx="7508198" cy="2985433"/>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Profile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Multinational F50 technology manufacturer</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Customer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As their circuit sizes grow, they require new tools with capacity for 100G speeds without risk of network outages</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Visibility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Customer has multiple tools on failover circuits</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Solution</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Keysight </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iBypass</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100G delivers the ability to protect the circuits from tool outages with no hit to performance </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Benefit</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Customer can roll out 100G circuits without fear of downtime or data loss while maintaining complete security </a:t>
            </a:r>
          </a:p>
        </p:txBody>
      </p:sp>
      <p:cxnSp>
        <p:nvCxnSpPr>
          <p:cNvPr id="8" name="Straight Connector 7">
            <a:extLst>
              <a:ext uri="{FF2B5EF4-FFF2-40B4-BE49-F238E27FC236}">
                <a16:creationId xmlns:a16="http://schemas.microsoft.com/office/drawing/2014/main" id="{E4C45587-F331-1D26-C918-13C94465793E}"/>
              </a:ext>
            </a:extLst>
          </p:cNvPr>
          <p:cNvCxnSpPr/>
          <p:nvPr/>
        </p:nvCxnSpPr>
        <p:spPr>
          <a:xfrm>
            <a:off x="3598606" y="1639543"/>
            <a:ext cx="8342801"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A person in a hard hat looking at a computer screen&#10;&#10;Description automatically generated with low confidence">
            <a:extLst>
              <a:ext uri="{FF2B5EF4-FFF2-40B4-BE49-F238E27FC236}">
                <a16:creationId xmlns:a16="http://schemas.microsoft.com/office/drawing/2014/main" id="{F9985C4A-2868-CF69-9570-1A8C3BFB7BDB}"/>
              </a:ext>
            </a:extLst>
          </p:cNvPr>
          <p:cNvPicPr>
            <a:picLocks noChangeAspect="1"/>
          </p:cNvPicPr>
          <p:nvPr/>
        </p:nvPicPr>
        <p:blipFill>
          <a:blip r:embed="rId2"/>
          <a:stretch>
            <a:fillRect/>
          </a:stretch>
        </p:blipFill>
        <p:spPr>
          <a:xfrm>
            <a:off x="-1" y="-2"/>
            <a:ext cx="3207986" cy="1356103"/>
          </a:xfrm>
          <a:prstGeom prst="rect">
            <a:avLst/>
          </a:prstGeom>
        </p:spPr>
      </p:pic>
      <p:sp>
        <p:nvSpPr>
          <p:cNvPr id="10" name="Rectangle 9">
            <a:extLst>
              <a:ext uri="{FF2B5EF4-FFF2-40B4-BE49-F238E27FC236}">
                <a16:creationId xmlns:a16="http://schemas.microsoft.com/office/drawing/2014/main" id="{C17F0668-838A-E562-398C-549ECC1225F1}"/>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D4E7331-960E-40B7-1BB2-28BCEAB441CF}"/>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2" name="Footer Placeholder 22">
            <a:extLst>
              <a:ext uri="{FF2B5EF4-FFF2-40B4-BE49-F238E27FC236}">
                <a16:creationId xmlns:a16="http://schemas.microsoft.com/office/drawing/2014/main" id="{612FFD5F-7FB0-88DF-CB35-05478516ED8F}"/>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JAN 2024</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938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8DD1AA-F04B-652A-2322-681761A93FA4}"/>
              </a:ext>
            </a:extLst>
          </p:cNvPr>
          <p:cNvSpPr/>
          <p:nvPr/>
        </p:nvSpPr>
        <p:spPr>
          <a:xfrm>
            <a:off x="0" y="1335284"/>
            <a:ext cx="3204356" cy="552270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C2092F8E-D5D7-A62A-7E84-226B336B9542}"/>
              </a:ext>
            </a:extLst>
          </p:cNvPr>
          <p:cNvSpPr txBox="1"/>
          <p:nvPr/>
        </p:nvSpPr>
        <p:spPr>
          <a:xfrm>
            <a:off x="3470513" y="418687"/>
            <a:ext cx="81118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Large National Utility Firm Upgrades their Network, Security Tools</a:t>
            </a:r>
          </a:p>
        </p:txBody>
      </p:sp>
      <p:sp>
        <p:nvSpPr>
          <p:cNvPr id="5" name="TextBox 4">
            <a:extLst>
              <a:ext uri="{FF2B5EF4-FFF2-40B4-BE49-F238E27FC236}">
                <a16:creationId xmlns:a16="http://schemas.microsoft.com/office/drawing/2014/main" id="{8F13091B-A1B5-A9C2-D3E3-D4FFF07F14FF}"/>
              </a:ext>
            </a:extLst>
          </p:cNvPr>
          <p:cNvSpPr txBox="1"/>
          <p:nvPr/>
        </p:nvSpPr>
        <p:spPr>
          <a:xfrm>
            <a:off x="3470512" y="2130441"/>
            <a:ext cx="7191578" cy="3477875"/>
          </a:xfrm>
          <a:prstGeom prst="rect">
            <a:avLst/>
          </a:prstGeom>
          <a:noFill/>
        </p:spPr>
        <p:txBody>
          <a:bodyPr wrap="square" lIns="91440" tIns="45720" rIns="91440" bIns="45720" rtlCol="0" anchor="t">
            <a:spAutoFit/>
          </a:bodyPr>
          <a:lstStyle/>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Profile</a:t>
            </a:r>
            <a:r>
              <a:rPr kumimoji="0" lang="en-US" sz="1600" b="0" i="0" u="none" strike="noStrike" kern="1200" cap="none" spc="0" normalizeH="0" baseline="0" noProof="0">
                <a:ln>
                  <a:noFill/>
                </a:ln>
                <a:solidFill>
                  <a:prstClr val="black"/>
                </a:solidFill>
                <a:effectLst/>
                <a:uLnTx/>
                <a:uFillTx/>
                <a:latin typeface="Arial"/>
                <a:cs typeface="Arial"/>
              </a:rPr>
              <a:t> – Among largest USA </a:t>
            </a:r>
            <a:r>
              <a:rPr lang="en-US" sz="1600">
                <a:solidFill>
                  <a:prstClr val="black"/>
                </a:solidFill>
                <a:latin typeface="Arial"/>
                <a:cs typeface="Arial"/>
              </a:rPr>
              <a:t>generators of electricity</a:t>
            </a:r>
            <a:r>
              <a:rPr kumimoji="0" lang="en-US" sz="1600" b="0" i="0" u="none" strike="noStrike" kern="1200" cap="none" spc="0" normalizeH="0" baseline="0" noProof="0">
                <a:ln>
                  <a:noFill/>
                </a:ln>
                <a:solidFill>
                  <a:prstClr val="black"/>
                </a:solidFill>
                <a:effectLst/>
                <a:uLnTx/>
                <a:uFillTx/>
                <a:latin typeface="Arial"/>
                <a:cs typeface="Arial"/>
              </a:rPr>
              <a:t>, Midwest headquarters </a:t>
            </a:r>
            <a:endParaRPr lang="en-US">
              <a:solidFill>
                <a:prstClr val="black"/>
              </a:solidFill>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Customer Challenge </a:t>
            </a:r>
            <a:r>
              <a:rPr kumimoji="0" lang="en-US" sz="1600" b="0" i="0" u="none" strike="noStrike" kern="1200" cap="none" spc="0" normalizeH="0" baseline="0" noProof="0">
                <a:ln>
                  <a:noFill/>
                </a:ln>
                <a:solidFill>
                  <a:prstClr val="black"/>
                </a:solidFill>
                <a:effectLst/>
                <a:uLnTx/>
                <a:uFillTx/>
                <a:latin typeface="Arial"/>
                <a:cs typeface="Arial"/>
              </a:rPr>
              <a:t>– Scaling Security and Network Visibility as they upgraded their </a:t>
            </a:r>
            <a:r>
              <a:rPr lang="en-US" sz="1600">
                <a:solidFill>
                  <a:prstClr val="black"/>
                </a:solidFill>
                <a:latin typeface="Arial"/>
                <a:cs typeface="Arial"/>
              </a:rPr>
              <a:t>n</a:t>
            </a:r>
            <a:r>
              <a:rPr kumimoji="0" lang="en-US" sz="1600" b="0" i="0" u="none" strike="noStrike" kern="1200" cap="none" spc="0" normalizeH="0" baseline="0" noProof="0">
                <a:ln>
                  <a:noFill/>
                </a:ln>
                <a:solidFill>
                  <a:prstClr val="black"/>
                </a:solidFill>
                <a:effectLst/>
                <a:uLnTx/>
                <a:uFillTx/>
                <a:latin typeface="Arial"/>
                <a:cs typeface="Arial"/>
              </a:rPr>
              <a:t>etwork, security tools &amp; replication of multiple business locations</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Network Challenge </a:t>
            </a:r>
            <a:r>
              <a:rPr kumimoji="0" lang="en-US" sz="1600" b="0" i="0" u="none" strike="noStrike" kern="1200" cap="none" spc="0" normalizeH="0" baseline="0" noProof="0">
                <a:ln>
                  <a:noFill/>
                </a:ln>
                <a:solidFill>
                  <a:prstClr val="black"/>
                </a:solidFill>
                <a:effectLst/>
                <a:uLnTx/>
                <a:uFillTx/>
                <a:latin typeface="Arial"/>
                <a:cs typeface="Arial"/>
              </a:rPr>
              <a:t>– </a:t>
            </a:r>
            <a:r>
              <a:rPr lang="en-US" sz="1600">
                <a:solidFill>
                  <a:prstClr val="black"/>
                </a:solidFill>
                <a:latin typeface="Arial"/>
                <a:cs typeface="Arial"/>
              </a:rPr>
              <a:t>Cyber Security</a:t>
            </a:r>
            <a:r>
              <a:rPr kumimoji="0" lang="en-US" sz="1600" b="0" i="0" u="none" strike="noStrike" kern="1200" cap="none" spc="0" normalizeH="0" baseline="0" noProof="0">
                <a:ln>
                  <a:noFill/>
                </a:ln>
                <a:solidFill>
                  <a:prstClr val="black"/>
                </a:solidFill>
                <a:effectLst/>
                <a:uLnTx/>
                <a:uFillTx/>
                <a:latin typeface="Arial"/>
                <a:cs typeface="Arial"/>
              </a:rPr>
              <a:t> team needed an efficient and secure way to </a:t>
            </a:r>
            <a:r>
              <a:rPr lang="en-US" sz="1600">
                <a:solidFill>
                  <a:prstClr val="black"/>
                </a:solidFill>
                <a:latin typeface="Arial"/>
                <a:cs typeface="Arial"/>
              </a:rPr>
              <a:t>deliver</a:t>
            </a:r>
            <a:r>
              <a:rPr kumimoji="0" lang="en-US" sz="1600" b="0" i="0" u="none" strike="noStrike" kern="1200" cap="none" spc="0" normalizeH="0" baseline="0" noProof="0">
                <a:ln>
                  <a:noFill/>
                </a:ln>
                <a:solidFill>
                  <a:prstClr val="black"/>
                </a:solidFill>
                <a:effectLst/>
                <a:uLnTx/>
                <a:uFillTx/>
                <a:latin typeface="Arial"/>
                <a:cs typeface="Arial"/>
              </a:rPr>
              <a:t> the correct data to Splunk </a:t>
            </a:r>
            <a:r>
              <a:rPr lang="en-US" sz="1600">
                <a:solidFill>
                  <a:prstClr val="black"/>
                </a:solidFill>
                <a:latin typeface="Arial"/>
                <a:cs typeface="Arial"/>
              </a:rPr>
              <a:t>and other tools</a:t>
            </a:r>
            <a:r>
              <a:rPr kumimoji="0" lang="en-US" sz="1600" b="0" i="0" u="none" strike="noStrike" kern="1200" cap="none" spc="0" normalizeH="0" baseline="0" noProof="0">
                <a:ln>
                  <a:noFill/>
                </a:ln>
                <a:solidFill>
                  <a:prstClr val="black"/>
                </a:solidFill>
                <a:effectLst/>
                <a:uLnTx/>
                <a:uFillTx/>
                <a:latin typeface="Arial"/>
                <a:cs typeface="Arial"/>
              </a:rPr>
              <a:t> that could scale</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Solution</a:t>
            </a:r>
            <a:r>
              <a:rPr kumimoji="0" lang="en-US" sz="1600" b="0" i="0" u="none" strike="noStrike" kern="1200" cap="none" spc="0" normalizeH="0" baseline="0" noProof="0">
                <a:ln>
                  <a:noFill/>
                </a:ln>
                <a:solidFill>
                  <a:prstClr val="black"/>
                </a:solidFill>
                <a:effectLst/>
                <a:uLnTx/>
                <a:uFillTx/>
                <a:latin typeface="Arial"/>
                <a:cs typeface="Arial"/>
              </a:rPr>
              <a:t> – </a:t>
            </a:r>
            <a:r>
              <a:rPr lang="en-US" sz="1600">
                <a:solidFill>
                  <a:prstClr val="black"/>
                </a:solidFill>
                <a:latin typeface="Arial"/>
                <a:cs typeface="Arial"/>
              </a:rPr>
              <a:t>Fully loaded Vision X, optics with 5 yrs of Essential support</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Benefit </a:t>
            </a:r>
            <a:r>
              <a:rPr kumimoji="0" lang="en-US" sz="1600" b="0" i="0" u="none" strike="noStrike" kern="1200" cap="none" spc="0" normalizeH="0" baseline="0" noProof="0">
                <a:ln>
                  <a:noFill/>
                </a:ln>
                <a:solidFill>
                  <a:prstClr val="black"/>
                </a:solidFill>
                <a:effectLst/>
                <a:uLnTx/>
                <a:uFillTx/>
                <a:latin typeface="Arial"/>
                <a:cs typeface="Arial"/>
              </a:rPr>
              <a:t>– Customer now has </a:t>
            </a:r>
            <a:r>
              <a:rPr lang="en-US" sz="1600">
                <a:solidFill>
                  <a:prstClr val="black"/>
                </a:solidFill>
                <a:latin typeface="Arial"/>
                <a:cs typeface="Arial"/>
              </a:rPr>
              <a:t>deeper visibility and the ability to scale/grow within one of their large DCs</a:t>
            </a:r>
            <a:endParaRPr lang="en-US" sz="1600" b="0" i="0" u="none" strike="noStrike" kern="1200" cap="none" spc="0" normalizeH="0" baseline="0" noProof="0">
              <a:ln>
                <a:noFill/>
              </a:ln>
              <a:solidFill>
                <a:prstClr val="black"/>
              </a:solidFill>
              <a:effectLst/>
              <a:uLnTx/>
              <a:uFillTx/>
              <a:latin typeface="Arial"/>
              <a:cs typeface="Arial"/>
            </a:endParaRPr>
          </a:p>
        </p:txBody>
      </p:sp>
      <p:cxnSp>
        <p:nvCxnSpPr>
          <p:cNvPr id="7" name="Straight Connector 6">
            <a:extLst>
              <a:ext uri="{FF2B5EF4-FFF2-40B4-BE49-F238E27FC236}">
                <a16:creationId xmlns:a16="http://schemas.microsoft.com/office/drawing/2014/main" id="{F5247AE7-6637-9232-FD57-F288F3404466}"/>
              </a:ext>
            </a:extLst>
          </p:cNvPr>
          <p:cNvCxnSpPr/>
          <p:nvPr/>
        </p:nvCxnSpPr>
        <p:spPr>
          <a:xfrm>
            <a:off x="3470512" y="1655681"/>
            <a:ext cx="847089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4197EC0-3149-D47B-64C3-8B24A9524D12}"/>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E1E0451-717D-4B5C-37B7-51C3622D1899}"/>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7BA8CF8D-6C58-0D4D-9C36-E35793B935DF}"/>
              </a:ext>
            </a:extLst>
          </p:cNvPr>
          <p:cNvSpPr txBox="1"/>
          <p:nvPr/>
        </p:nvSpPr>
        <p:spPr>
          <a:xfrm>
            <a:off x="124448" y="2343651"/>
            <a:ext cx="2955459"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Arial"/>
                <a:cs typeface="Arial"/>
              </a:rPr>
              <a:t>“Keysight provides the scale </a:t>
            </a:r>
            <a:br>
              <a:rPr kumimoji="0" lang="en-US" sz="1400" b="0" i="0" u="none" strike="noStrike" kern="1200" cap="none" spc="0" normalizeH="0" baseline="0" noProof="0">
                <a:ln>
                  <a:noFill/>
                </a:ln>
                <a:solidFill>
                  <a:srgbClr val="FFFF00"/>
                </a:solidFill>
                <a:effectLst/>
                <a:uLnTx/>
                <a:uFillTx/>
                <a:latin typeface="Arial"/>
                <a:cs typeface="Arial"/>
              </a:rPr>
            </a:br>
            <a:r>
              <a:rPr kumimoji="0" lang="en-US" sz="1400" b="0" i="0" u="none" strike="noStrike" kern="1200" cap="none" spc="0" normalizeH="0" baseline="0" noProof="0">
                <a:ln>
                  <a:noFill/>
                </a:ln>
                <a:solidFill>
                  <a:srgbClr val="FFFF00"/>
                </a:solidFill>
                <a:effectLst/>
                <a:uLnTx/>
                <a:uFillTx/>
                <a:latin typeface="Arial"/>
                <a:cs typeface="Arial"/>
              </a:rPr>
              <a:t>and reliability needed for Visibility in all of our data centers.”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Arial"/>
                <a:cs typeface="Arial"/>
              </a:rPr>
              <a:t>— </a:t>
            </a:r>
            <a:r>
              <a:rPr kumimoji="0" lang="en-US" sz="1400" b="0" i="1" u="none" strike="noStrike" kern="1200" cap="none" spc="0" normalizeH="0" baseline="0" noProof="0">
                <a:ln>
                  <a:noFill/>
                </a:ln>
                <a:solidFill>
                  <a:srgbClr val="FFFF00"/>
                </a:solidFill>
                <a:effectLst/>
                <a:uLnTx/>
                <a:uFillTx/>
                <a:latin typeface="Arial"/>
                <a:cs typeface="Arial"/>
              </a:rPr>
              <a:t>Lead, Cyber Security, Large Utility Firm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Arial"/>
              <a:cs typeface="Arial"/>
            </a:endParaRPr>
          </a:p>
        </p:txBody>
      </p:sp>
      <p:pic>
        <p:nvPicPr>
          <p:cNvPr id="17" name="Picture 16" descr="A person in a hard hat looking at a computer screen&#10;&#10;Description automatically generated with low confidence">
            <a:extLst>
              <a:ext uri="{FF2B5EF4-FFF2-40B4-BE49-F238E27FC236}">
                <a16:creationId xmlns:a16="http://schemas.microsoft.com/office/drawing/2014/main" id="{D954AEDE-0E02-6F2C-5948-6624D2A47728}"/>
              </a:ext>
            </a:extLst>
          </p:cNvPr>
          <p:cNvPicPr>
            <a:picLocks noChangeAspect="1"/>
          </p:cNvPicPr>
          <p:nvPr/>
        </p:nvPicPr>
        <p:blipFill>
          <a:blip r:embed="rId2"/>
          <a:stretch>
            <a:fillRect/>
          </a:stretch>
        </p:blipFill>
        <p:spPr>
          <a:xfrm>
            <a:off x="-1" y="-2"/>
            <a:ext cx="3207986" cy="1356103"/>
          </a:xfrm>
          <a:prstGeom prst="rect">
            <a:avLst/>
          </a:prstGeom>
        </p:spPr>
      </p:pic>
      <p:sp>
        <p:nvSpPr>
          <p:cNvPr id="2" name="Footer Placeholder 22">
            <a:extLst>
              <a:ext uri="{FF2B5EF4-FFF2-40B4-BE49-F238E27FC236}">
                <a16:creationId xmlns:a16="http://schemas.microsoft.com/office/drawing/2014/main" id="{84AB8C5F-3879-785F-B110-F6235BA55614}"/>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MAY 2023</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41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26BFA9-4781-2BA2-EA73-58AF7BFE22CE}"/>
              </a:ext>
            </a:extLst>
          </p:cNvPr>
          <p:cNvSpPr/>
          <p:nvPr/>
        </p:nvSpPr>
        <p:spPr>
          <a:xfrm>
            <a:off x="2" y="1277240"/>
            <a:ext cx="3206627" cy="5580744"/>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06C83850-6D10-165F-884A-77755AA0E95A}"/>
              </a:ext>
            </a:extLst>
          </p:cNvPr>
          <p:cNvSpPr txBox="1"/>
          <p:nvPr/>
        </p:nvSpPr>
        <p:spPr>
          <a:xfrm>
            <a:off x="3527663" y="432822"/>
            <a:ext cx="84137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Arial" panose="020B0604020202020204" pitchFamily="34" charset="0"/>
                <a:cs typeface="Arial" panose="020B0604020202020204" pitchFamily="34" charset="0"/>
              </a:rPr>
              <a:t>Design and Engineering Company’s</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Network Upgrade Drives Need for bandwidth flexibility including 100G</a:t>
            </a:r>
          </a:p>
        </p:txBody>
      </p:sp>
      <p:sp>
        <p:nvSpPr>
          <p:cNvPr id="5" name="TextBox 4">
            <a:extLst>
              <a:ext uri="{FF2B5EF4-FFF2-40B4-BE49-F238E27FC236}">
                <a16:creationId xmlns:a16="http://schemas.microsoft.com/office/drawing/2014/main" id="{B2E1E786-3978-4289-D514-94AB9E98C06F}"/>
              </a:ext>
            </a:extLst>
          </p:cNvPr>
          <p:cNvSpPr txBox="1"/>
          <p:nvPr/>
        </p:nvSpPr>
        <p:spPr>
          <a:xfrm>
            <a:off x="3598606" y="2161528"/>
            <a:ext cx="6993191" cy="3970318"/>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Profile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Multinational </a:t>
            </a:r>
            <a:r>
              <a:rPr lang="en-US" sz="1600">
                <a:solidFill>
                  <a:prstClr val="black"/>
                </a:solidFill>
                <a:latin typeface="Arial" panose="020B0604020202020204" pitchFamily="34" charset="0"/>
                <a:cs typeface="Arial" panose="020B0604020202020204" pitchFamily="34" charset="0"/>
              </a:rPr>
              <a:t>Design and Engineering firm based in Omaha Nebraska, with 200 locations worldwide, including 3 main data centers.</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Customer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Scaling Security and Network capacity as their business grew</a:t>
            </a:r>
            <a:r>
              <a:rPr lang="en-US" sz="1600">
                <a:solidFill>
                  <a:prstClr val="black"/>
                </a:solidFill>
                <a:latin typeface="Arial" panose="020B0604020202020204" pitchFamily="34" charset="0"/>
                <a:cs typeface="Arial" panose="020B0604020202020204" pitchFamily="34" charset="0"/>
              </a:rPr>
              <a:t>. Expanding </a:t>
            </a:r>
            <a:r>
              <a:rPr lang="en-US" sz="1600" err="1">
                <a:solidFill>
                  <a:prstClr val="black"/>
                </a:solidFill>
                <a:latin typeface="Arial" panose="020B0604020202020204" pitchFamily="34" charset="0"/>
                <a:cs typeface="Arial" panose="020B0604020202020204" pitchFamily="34" charset="0"/>
              </a:rPr>
              <a:t>Extrahop</a:t>
            </a:r>
            <a:r>
              <a:rPr lang="en-US" sz="1600">
                <a:solidFill>
                  <a:prstClr val="black"/>
                </a:solidFill>
                <a:latin typeface="Arial" panose="020B0604020202020204" pitchFamily="34" charset="0"/>
                <a:cs typeface="Arial" panose="020B0604020202020204" pitchFamily="34" charset="0"/>
              </a:rPr>
              <a:t> licensing and need for 1-100G bandwidth now and potential 400G in future. </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lang="en-US" sz="1600" b="1">
                <a:solidFill>
                  <a:prstClr val="black"/>
                </a:solidFill>
                <a:latin typeface="Arial" panose="020B0604020202020204" pitchFamily="34" charset="0"/>
                <a:cs typeface="Arial" panose="020B0604020202020204" pitchFamily="34" charset="0"/>
              </a:rPr>
              <a:t>Environment</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Customer </a:t>
            </a:r>
            <a:r>
              <a:rPr lang="en-US" sz="1600">
                <a:solidFill>
                  <a:prstClr val="black"/>
                </a:solidFill>
                <a:latin typeface="Arial" panose="020B0604020202020204" pitchFamily="34" charset="0"/>
                <a:cs typeface="Arial" panose="020B0604020202020204" pitchFamily="34" charset="0"/>
              </a:rPr>
              <a:t>wanted a 1U appliance offering 1-400G bandwidth and packet processing. </a:t>
            </a:r>
            <a:r>
              <a:rPr lang="en-US" sz="1600" err="1">
                <a:solidFill>
                  <a:prstClr val="black"/>
                </a:solidFill>
                <a:latin typeface="Arial" panose="020B0604020202020204" pitchFamily="34" charset="0"/>
                <a:cs typeface="Arial" panose="020B0604020202020204" pitchFamily="34" charset="0"/>
              </a:rPr>
              <a:t>Extrahop</a:t>
            </a:r>
            <a:r>
              <a:rPr lang="en-US" sz="1600">
                <a:solidFill>
                  <a:prstClr val="black"/>
                </a:solidFill>
                <a:latin typeface="Arial" panose="020B0604020202020204" pitchFamily="34" charset="0"/>
                <a:cs typeface="Arial" panose="020B0604020202020204" pitchFamily="34" charset="0"/>
              </a:rPr>
              <a:t> expansion and adding 100G core network segments.</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Solution</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Keysight </a:t>
            </a:r>
            <a:r>
              <a:rPr lang="en-US" sz="1600">
                <a:solidFill>
                  <a:prstClr val="black"/>
                </a:solidFill>
                <a:latin typeface="Arial" panose="020B0604020202020204" pitchFamily="34" charset="0"/>
                <a:cs typeface="Arial" panose="020B0604020202020204" pitchFamily="34" charset="0"/>
              </a:rPr>
              <a:t>V400 and new 1-400G taps.</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Benefit</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a:t>
            </a:r>
            <a:r>
              <a:rPr lang="en-US" sz="1600">
                <a:solidFill>
                  <a:prstClr val="black"/>
                </a:solidFill>
                <a:latin typeface="Arial" panose="020B0604020202020204" pitchFamily="34" charset="0"/>
                <a:cs typeface="Arial" panose="020B0604020202020204" pitchFamily="34" charset="0"/>
              </a:rPr>
              <a:t>Customer’s existing equipment was coming at end of a </a:t>
            </a:r>
            <a:br>
              <a:rPr lang="en-US" sz="1600">
                <a:solidFill>
                  <a:prstClr val="black"/>
                </a:solidFill>
                <a:latin typeface="Arial" panose="020B0604020202020204" pitchFamily="34" charset="0"/>
                <a:cs typeface="Arial" panose="020B0604020202020204" pitchFamily="34" charset="0"/>
              </a:rPr>
            </a:br>
            <a:r>
              <a:rPr lang="en-US" sz="1600">
                <a:solidFill>
                  <a:prstClr val="black"/>
                </a:solidFill>
                <a:latin typeface="Arial" panose="020B0604020202020204" pitchFamily="34" charset="0"/>
                <a:cs typeface="Arial" panose="020B0604020202020204" pitchFamily="34" charset="0"/>
              </a:rPr>
              <a:t>3-year lease. Ability to provide V400 1U appliance offering current need requirements as well as future 400G upgradeability.</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31483A64-5184-A656-7AAD-C340796AE5D1}"/>
              </a:ext>
            </a:extLst>
          </p:cNvPr>
          <p:cNvSpPr txBox="1"/>
          <p:nvPr/>
        </p:nvSpPr>
        <p:spPr>
          <a:xfrm>
            <a:off x="96413" y="5564978"/>
            <a:ext cx="295545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C6C5F399-BE83-3001-7666-B12325649FB2}"/>
              </a:ext>
            </a:extLst>
          </p:cNvPr>
          <p:cNvCxnSpPr/>
          <p:nvPr/>
        </p:nvCxnSpPr>
        <p:spPr>
          <a:xfrm>
            <a:off x="3598606" y="1639543"/>
            <a:ext cx="8342801"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person in a hard hat looking at a computer screen&#10;&#10;Description automatically generated with low confidence">
            <a:extLst>
              <a:ext uri="{FF2B5EF4-FFF2-40B4-BE49-F238E27FC236}">
                <a16:creationId xmlns:a16="http://schemas.microsoft.com/office/drawing/2014/main" id="{B67A5DB3-1B2D-80A0-C1A0-E2894ADB32C6}"/>
              </a:ext>
            </a:extLst>
          </p:cNvPr>
          <p:cNvPicPr>
            <a:picLocks noChangeAspect="1"/>
          </p:cNvPicPr>
          <p:nvPr/>
        </p:nvPicPr>
        <p:blipFill>
          <a:blip r:embed="rId2"/>
          <a:stretch>
            <a:fillRect/>
          </a:stretch>
        </p:blipFill>
        <p:spPr>
          <a:xfrm>
            <a:off x="-1" y="-2"/>
            <a:ext cx="3207986" cy="1356103"/>
          </a:xfrm>
          <a:prstGeom prst="rect">
            <a:avLst/>
          </a:prstGeom>
        </p:spPr>
      </p:pic>
      <p:sp>
        <p:nvSpPr>
          <p:cNvPr id="11" name="Rectangle 10">
            <a:extLst>
              <a:ext uri="{FF2B5EF4-FFF2-40B4-BE49-F238E27FC236}">
                <a16:creationId xmlns:a16="http://schemas.microsoft.com/office/drawing/2014/main" id="{004F994E-B512-6F82-E566-CFA85A9161BA}"/>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223471A-DA52-8692-C4FC-D973CCBD2E25}"/>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0">
                <a:solidFill>
                  <a:prstClr val="white"/>
                </a:solidFill>
                <a:latin typeface="Arial"/>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2" name="Footer Placeholder 22">
            <a:extLst>
              <a:ext uri="{FF2B5EF4-FFF2-40B4-BE49-F238E27FC236}">
                <a16:creationId xmlns:a16="http://schemas.microsoft.com/office/drawing/2014/main" id="{BFC85C3C-0BA3-7A9D-013F-63FEEB0E74D7}"/>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MAY 2023</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54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C42B4-B230-6980-617C-F00894AC6567}"/>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7778308-2394-FFDA-85DF-C65F1BF68DF4}"/>
              </a:ext>
            </a:extLst>
          </p:cNvPr>
          <p:cNvGraphicFramePr>
            <a:graphicFrameLocks noGrp="1"/>
          </p:cNvGraphicFramePr>
          <p:nvPr>
            <p:extLst>
              <p:ext uri="{D42A27DB-BD31-4B8C-83A1-F6EECF244321}">
                <p14:modId xmlns:p14="http://schemas.microsoft.com/office/powerpoint/2010/main" val="1282667351"/>
              </p:ext>
            </p:extLst>
          </p:nvPr>
        </p:nvGraphicFramePr>
        <p:xfrm>
          <a:off x="373062" y="936625"/>
          <a:ext cx="11549122" cy="4926515"/>
        </p:xfrm>
        <a:graphic>
          <a:graphicData uri="http://schemas.openxmlformats.org/drawingml/2006/table">
            <a:tbl>
              <a:tblPr firstRow="1" bandRow="1">
                <a:tableStyleId>{5C22544A-7EE6-4342-B048-85BDC9FD1C3A}</a:tableStyleId>
              </a:tblPr>
              <a:tblGrid>
                <a:gridCol w="1459148">
                  <a:extLst>
                    <a:ext uri="{9D8B030D-6E8A-4147-A177-3AD203B41FA5}">
                      <a16:colId xmlns:a16="http://schemas.microsoft.com/office/drawing/2014/main" val="1595178669"/>
                    </a:ext>
                  </a:extLst>
                </a:gridCol>
                <a:gridCol w="1496614">
                  <a:extLst>
                    <a:ext uri="{9D8B030D-6E8A-4147-A177-3AD203B41FA5}">
                      <a16:colId xmlns:a16="http://schemas.microsoft.com/office/drawing/2014/main" val="2465729409"/>
                    </a:ext>
                  </a:extLst>
                </a:gridCol>
                <a:gridCol w="1093722">
                  <a:extLst>
                    <a:ext uri="{9D8B030D-6E8A-4147-A177-3AD203B41FA5}">
                      <a16:colId xmlns:a16="http://schemas.microsoft.com/office/drawing/2014/main" val="2430287460"/>
                    </a:ext>
                  </a:extLst>
                </a:gridCol>
                <a:gridCol w="7499638">
                  <a:extLst>
                    <a:ext uri="{9D8B030D-6E8A-4147-A177-3AD203B41FA5}">
                      <a16:colId xmlns:a16="http://schemas.microsoft.com/office/drawing/2014/main" val="1563479428"/>
                    </a:ext>
                  </a:extLst>
                </a:gridCol>
              </a:tblGrid>
              <a:tr h="405319">
                <a:tc>
                  <a:txBody>
                    <a:bodyPr/>
                    <a:lstStyle/>
                    <a:p>
                      <a:pPr algn="ctr"/>
                      <a:r>
                        <a:rPr lang="en-US" sz="1400" dirty="0"/>
                        <a:t>Vertical</a:t>
                      </a:r>
                    </a:p>
                  </a:txBody>
                  <a:tcPr/>
                </a:tc>
                <a:tc>
                  <a:txBody>
                    <a:bodyPr/>
                    <a:lstStyle/>
                    <a:p>
                      <a:pPr algn="ctr"/>
                      <a:r>
                        <a:rPr lang="en-US" sz="1400" dirty="0"/>
                        <a:t>Tech Partner</a:t>
                      </a:r>
                    </a:p>
                  </a:txBody>
                  <a:tcPr/>
                </a:tc>
                <a:tc>
                  <a:txBody>
                    <a:bodyPr/>
                    <a:lstStyle/>
                    <a:p>
                      <a:pPr algn="ctr"/>
                      <a:r>
                        <a:rPr lang="en-US" sz="1400" dirty="0"/>
                        <a:t>Channel</a:t>
                      </a:r>
                    </a:p>
                  </a:txBody>
                  <a:tcPr/>
                </a:tc>
                <a:tc>
                  <a:txBody>
                    <a:bodyPr/>
                    <a:lstStyle/>
                    <a:p>
                      <a:r>
                        <a:rPr lang="en-US" sz="1400" dirty="0"/>
                        <a:t>Description</a:t>
                      </a:r>
                    </a:p>
                  </a:txBody>
                  <a:tcPr/>
                </a:tc>
                <a:extLst>
                  <a:ext uri="{0D108BD9-81ED-4DB2-BD59-A6C34878D82A}">
                    <a16:rowId xmlns:a16="http://schemas.microsoft.com/office/drawing/2014/main" val="1033455914"/>
                  </a:ext>
                </a:extLst>
              </a:tr>
              <a:tr h="370840">
                <a:tc>
                  <a:txBody>
                    <a:bodyPr/>
                    <a:lstStyle/>
                    <a:p>
                      <a:pPr algn="ctr"/>
                      <a:r>
                        <a:rPr lang="en-US" sz="1400" dirty="0"/>
                        <a:t>Healthcare</a:t>
                      </a:r>
                    </a:p>
                  </a:txBody>
                  <a:tcPr/>
                </a:tc>
                <a:tc>
                  <a:txBody>
                    <a:bodyPr/>
                    <a:lstStyle/>
                    <a:p>
                      <a:pPr algn="ctr"/>
                      <a:r>
                        <a:rPr lang="en-US" sz="1400" err="1"/>
                        <a:t>LiveAction</a:t>
                      </a:r>
                    </a:p>
                  </a:txBody>
                  <a:tcPr/>
                </a:tc>
                <a:tc>
                  <a:txBody>
                    <a:bodyPr/>
                    <a:lstStyle/>
                    <a:p>
                      <a:pPr algn="ctr"/>
                      <a:r>
                        <a:rPr lang="en-US" sz="1400" dirty="0"/>
                        <a:t>GDT</a:t>
                      </a:r>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2" action="ppaction://hlinksldjump"/>
                        </a:rPr>
                        <a:t>Healthcare Clients Need to Provide Security Tools with Every Packet</a:t>
                      </a:r>
                      <a:endParaRPr lang="en-US" sz="1400" b="0" i="0" u="none" strike="noStrike" noProof="0" dirty="0">
                        <a:solidFill>
                          <a:srgbClr val="000000"/>
                        </a:solidFill>
                        <a:latin typeface="Arial"/>
                      </a:endParaRPr>
                    </a:p>
                  </a:txBody>
                  <a:tcPr/>
                </a:tc>
                <a:extLst>
                  <a:ext uri="{0D108BD9-81ED-4DB2-BD59-A6C34878D82A}">
                    <a16:rowId xmlns:a16="http://schemas.microsoft.com/office/drawing/2014/main" val="3476181757"/>
                  </a:ext>
                </a:extLst>
              </a:tr>
              <a:tr h="370840">
                <a:tc>
                  <a:txBody>
                    <a:bodyPr/>
                    <a:lstStyle/>
                    <a:p>
                      <a:pPr algn="ctr"/>
                      <a:endParaRPr lang="en-US" sz="1400"/>
                    </a:p>
                  </a:txBody>
                  <a:tcPr/>
                </a:tc>
                <a:tc>
                  <a:txBody>
                    <a:bodyPr/>
                    <a:lstStyle/>
                    <a:p>
                      <a:pPr algn="ctr"/>
                      <a:r>
                        <a:rPr lang="en-US" sz="1400" dirty="0"/>
                        <a:t>Trellix</a:t>
                      </a:r>
                    </a:p>
                  </a:txBody>
                  <a:tcPr/>
                </a:tc>
                <a:tc>
                  <a:txBody>
                    <a:bodyPr/>
                    <a:lstStyle/>
                    <a:p>
                      <a:pPr algn="ctr"/>
                      <a:r>
                        <a:rPr lang="en-US" sz="1400" dirty="0"/>
                        <a:t>WWT</a:t>
                      </a:r>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3" action="ppaction://hlinksldjump"/>
                        </a:rPr>
                        <a:t>HealthCare Clients Network Up-Time is Critical on new Security Tool Rollout</a:t>
                      </a:r>
                      <a:endParaRPr lang="en-US" sz="1400" b="0" i="0" u="none" strike="noStrike" noProof="0" dirty="0">
                        <a:solidFill>
                          <a:srgbClr val="000000"/>
                        </a:solidFill>
                        <a:latin typeface="Arial"/>
                      </a:endParaRPr>
                    </a:p>
                  </a:txBody>
                  <a:tcPr/>
                </a:tc>
                <a:extLst>
                  <a:ext uri="{0D108BD9-81ED-4DB2-BD59-A6C34878D82A}">
                    <a16:rowId xmlns:a16="http://schemas.microsoft.com/office/drawing/2014/main" val="2724636208"/>
                  </a:ext>
                </a:extLst>
              </a:tr>
              <a:tr h="370840">
                <a:tc>
                  <a:txBody>
                    <a:bodyPr/>
                    <a:lstStyle/>
                    <a:p>
                      <a:pPr algn="ctr"/>
                      <a:r>
                        <a:rPr lang="en-US" sz="1400" dirty="0"/>
                        <a:t>Industrial</a:t>
                      </a:r>
                    </a:p>
                  </a:txBody>
                  <a:tcPr/>
                </a:tc>
                <a:tc>
                  <a:txBody>
                    <a:bodyPr/>
                    <a:lstStyle/>
                    <a:p>
                      <a:pPr algn="ctr"/>
                      <a:r>
                        <a:rPr lang="en-US" sz="1400" dirty="0"/>
                        <a:t>Nozomi</a:t>
                      </a:r>
                      <a:endParaRPr lang="en-US" sz="1400" dirty="0" err="1"/>
                    </a:p>
                  </a:txBody>
                  <a:tcPr/>
                </a:tc>
                <a:tc>
                  <a:txBody>
                    <a:bodyPr/>
                    <a:lstStyle/>
                    <a:p>
                      <a:pPr algn="ctr"/>
                      <a:endParaRPr lang="en-US" sz="1400"/>
                    </a:p>
                  </a:txBody>
                  <a:tcPr/>
                </a:tc>
                <a:tc>
                  <a:txBody>
                    <a:bodyPr/>
                    <a:lstStyle/>
                    <a:p>
                      <a:pPr marL="0" marR="0" lvl="0" indent="0" algn="l">
                        <a:lnSpc>
                          <a:spcPct val="100000"/>
                        </a:lnSpc>
                        <a:spcBef>
                          <a:spcPts val="0"/>
                        </a:spcBef>
                        <a:spcAft>
                          <a:spcPts val="400"/>
                        </a:spcAft>
                        <a:buNone/>
                      </a:pPr>
                      <a:r>
                        <a:rPr lang="en-US" sz="1400" b="0" i="0" u="none" strike="noStrike" noProof="0" dirty="0">
                          <a:solidFill>
                            <a:srgbClr val="000000"/>
                          </a:solidFill>
                          <a:latin typeface="Arial"/>
                          <a:hlinkClick r:id="rId4" action="ppaction://hlinksldjump"/>
                        </a:rPr>
                        <a:t>Nozomi and Keysight Help Mexican Mining Company Achieve Full Visibility to Secure OT </a:t>
                      </a:r>
                      <a:r>
                        <a:rPr lang="en-US" sz="1400" b="0" i="0" u="none" strike="noStrike" noProof="0" dirty="0">
                          <a:solidFill>
                            <a:srgbClr val="000000"/>
                          </a:solidFill>
                          <a:latin typeface="Arial"/>
                          <a:hlinkClick r:id="rId5"/>
                        </a:rPr>
                        <a:t>Environment</a:t>
                      </a:r>
                      <a:endParaRPr lang="en-US" sz="1400" dirty="0">
                        <a:hlinkClick r:id="rId5"/>
                      </a:endParaRPr>
                    </a:p>
                  </a:txBody>
                  <a:tcPr/>
                </a:tc>
                <a:extLst>
                  <a:ext uri="{0D108BD9-81ED-4DB2-BD59-A6C34878D82A}">
                    <a16:rowId xmlns:a16="http://schemas.microsoft.com/office/drawing/2014/main" val="2079095339"/>
                  </a:ext>
                </a:extLst>
              </a:tr>
              <a:tr h="370840">
                <a:tc>
                  <a:txBody>
                    <a:bodyPr/>
                    <a:lstStyle/>
                    <a:p>
                      <a:pPr algn="ctr"/>
                      <a:endParaRPr lang="en-US" sz="1400"/>
                    </a:p>
                  </a:txBody>
                  <a:tcPr/>
                </a:tc>
                <a:tc>
                  <a:txBody>
                    <a:bodyPr/>
                    <a:lstStyle/>
                    <a:p>
                      <a:pPr algn="ctr"/>
                      <a:r>
                        <a:rPr lang="en-US" sz="1400" dirty="0"/>
                        <a:t>Dragos</a:t>
                      </a:r>
                      <a:endParaRPr lang="en-US" sz="1400" dirty="0" err="1"/>
                    </a:p>
                  </a:txBody>
                  <a:tcPr/>
                </a:tc>
                <a:tc>
                  <a:txBody>
                    <a:bodyPr/>
                    <a:lstStyle/>
                    <a:p>
                      <a:pPr algn="ctr"/>
                      <a:endParaRPr lang="en-US" sz="1400" dirty="0"/>
                    </a:p>
                  </a:txBody>
                  <a:tcPr/>
                </a:tc>
                <a:tc>
                  <a:txBody>
                    <a:bodyPr/>
                    <a:lstStyle/>
                    <a:p>
                      <a:pPr lvl="0" algn="l">
                        <a:lnSpc>
                          <a:spcPct val="100000"/>
                        </a:lnSpc>
                        <a:spcBef>
                          <a:spcPts val="0"/>
                        </a:spcBef>
                        <a:spcAft>
                          <a:spcPts val="0"/>
                        </a:spcAft>
                        <a:buNone/>
                      </a:pPr>
                      <a:r>
                        <a:rPr lang="en-US" sz="1400" b="0" i="0" u="none" strike="noStrike" noProof="0" dirty="0">
                          <a:solidFill>
                            <a:schemeClr val="tx1"/>
                          </a:solidFill>
                          <a:latin typeface="Arial"/>
                          <a:hlinkClick r:id="rId6" action="ppaction://hlinksldjump"/>
                        </a:rPr>
                        <a:t>Salt River Project Upgrades Power Plant Security with Keysight Visibility Fabric</a:t>
                      </a:r>
                      <a:endParaRPr lang="en-US" sz="1400" b="0" i="0" u="none" strike="noStrike" noProof="0" dirty="0">
                        <a:solidFill>
                          <a:srgbClr val="000000"/>
                        </a:solidFill>
                        <a:latin typeface="Arial"/>
                      </a:endParaRPr>
                    </a:p>
                  </a:txBody>
                  <a:tcPr/>
                </a:tc>
                <a:extLst>
                  <a:ext uri="{0D108BD9-81ED-4DB2-BD59-A6C34878D82A}">
                    <a16:rowId xmlns:a16="http://schemas.microsoft.com/office/drawing/2014/main" val="35878757"/>
                  </a:ext>
                </a:extLst>
              </a:tr>
              <a:tr h="370840">
                <a:tc>
                  <a:txBody>
                    <a:bodyPr/>
                    <a:lstStyle/>
                    <a:p>
                      <a:pPr algn="ctr"/>
                      <a:endParaRPr lang="en-US" sz="1400" dirty="0"/>
                    </a:p>
                  </a:txBody>
                  <a:tcPr/>
                </a:tc>
                <a:tc>
                  <a:txBody>
                    <a:bodyPr/>
                    <a:lstStyle/>
                    <a:p>
                      <a:pPr algn="ctr"/>
                      <a:r>
                        <a:rPr lang="en-US" sz="1400" err="1"/>
                        <a:t>Corelight</a:t>
                      </a:r>
                    </a:p>
                  </a:txBody>
                  <a:tcPr/>
                </a:tc>
                <a:tc>
                  <a:txBody>
                    <a:bodyPr/>
                    <a:lstStyle/>
                    <a:p>
                      <a:pPr algn="ctr"/>
                      <a:r>
                        <a:rPr lang="en-US" sz="1400" dirty="0"/>
                        <a:t>RKON</a:t>
                      </a:r>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7" action="ppaction://hlinksldjump"/>
                        </a:rPr>
                        <a:t>IDS/NDR Replacement</a:t>
                      </a:r>
                      <a:endParaRPr lang="en-US" sz="1400" b="0" i="0" u="none" strike="noStrike" noProof="0" dirty="0">
                        <a:solidFill>
                          <a:srgbClr val="000000"/>
                        </a:solidFill>
                        <a:latin typeface="Arial"/>
                      </a:endParaRPr>
                    </a:p>
                  </a:txBody>
                  <a:tcPr/>
                </a:tc>
                <a:extLst>
                  <a:ext uri="{0D108BD9-81ED-4DB2-BD59-A6C34878D82A}">
                    <a16:rowId xmlns:a16="http://schemas.microsoft.com/office/drawing/2014/main" val="2352529078"/>
                  </a:ext>
                </a:extLst>
              </a:tr>
              <a:tr h="370840">
                <a:tc>
                  <a:txBody>
                    <a:bodyPr/>
                    <a:lstStyle/>
                    <a:p>
                      <a:pPr algn="ctr"/>
                      <a:endParaRPr lang="en-US" sz="1400" dirty="0"/>
                    </a:p>
                  </a:txBody>
                  <a:tcPr/>
                </a:tc>
                <a:tc>
                  <a:txBody>
                    <a:bodyPr/>
                    <a:lstStyle/>
                    <a:p>
                      <a:pPr algn="ctr"/>
                      <a:r>
                        <a:rPr lang="en-US" sz="1400" dirty="0"/>
                        <a:t>Dell</a:t>
                      </a:r>
                      <a:endParaRPr lang="en-US" sz="1400" dirty="0" err="1"/>
                    </a:p>
                  </a:txBody>
                  <a:tcPr/>
                </a:tc>
                <a:tc>
                  <a:txBody>
                    <a:bodyPr/>
                    <a:lstStyle/>
                    <a:p>
                      <a:pPr algn="ctr"/>
                      <a:r>
                        <a:rPr lang="en-US" sz="1400" err="1"/>
                        <a:t>BlackLake</a:t>
                      </a:r>
                    </a:p>
                  </a:txBody>
                  <a:tcPr/>
                </a:tc>
                <a:tc>
                  <a:txBody>
                    <a:bodyPr/>
                    <a:lstStyle/>
                    <a:p>
                      <a:pPr lvl="0">
                        <a:buNone/>
                      </a:pPr>
                      <a:r>
                        <a:rPr lang="en-US" sz="1400" b="0" i="0" u="none" strike="noStrike" noProof="0" dirty="0">
                          <a:solidFill>
                            <a:srgbClr val="000000"/>
                          </a:solidFill>
                          <a:latin typeface="Arial"/>
                          <a:hlinkClick r:id="rId8" action="ppaction://hlinksldjump"/>
                        </a:rPr>
                        <a:t>Manufacturer Needs to Protect Critical Data Streams from Security Tool Failure</a:t>
                      </a:r>
                      <a:endParaRPr lang="en-US" sz="2400" dirty="0"/>
                    </a:p>
                  </a:txBody>
                  <a:tcPr/>
                </a:tc>
                <a:extLst>
                  <a:ext uri="{0D108BD9-81ED-4DB2-BD59-A6C34878D82A}">
                    <a16:rowId xmlns:a16="http://schemas.microsoft.com/office/drawing/2014/main" val="882274621"/>
                  </a:ext>
                </a:extLst>
              </a:tr>
              <a:tr h="370840">
                <a:tc>
                  <a:txBody>
                    <a:bodyPr/>
                    <a:lstStyle/>
                    <a:p>
                      <a:pPr algn="ctr"/>
                      <a:endParaRPr lang="en-US" sz="1400"/>
                    </a:p>
                  </a:txBody>
                  <a:tcPr/>
                </a:tc>
                <a:tc>
                  <a:txBody>
                    <a:bodyPr/>
                    <a:lstStyle/>
                    <a:p>
                      <a:pPr algn="ctr"/>
                      <a:endParaRPr lang="en-US" sz="1400" dirty="0"/>
                    </a:p>
                  </a:txBody>
                  <a:tcPr/>
                </a:tc>
                <a:tc>
                  <a:txBody>
                    <a:bodyPr/>
                    <a:lstStyle/>
                    <a:p>
                      <a:pPr algn="ctr"/>
                      <a:r>
                        <a:rPr lang="en-US" sz="1400" dirty="0"/>
                        <a:t>Optiv</a:t>
                      </a:r>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9" action="ppaction://hlinksldjump"/>
                        </a:rPr>
                        <a:t>Large National Utility Firm Upgrades their Network, Security Tools</a:t>
                      </a:r>
                      <a:endParaRPr lang="en-US" sz="1800" dirty="0"/>
                    </a:p>
                  </a:txBody>
                  <a:tcPr/>
                </a:tc>
                <a:extLst>
                  <a:ext uri="{0D108BD9-81ED-4DB2-BD59-A6C34878D82A}">
                    <a16:rowId xmlns:a16="http://schemas.microsoft.com/office/drawing/2014/main" val="1523542774"/>
                  </a:ext>
                </a:extLst>
              </a:tr>
              <a:tr h="370839">
                <a:tc>
                  <a:txBody>
                    <a:bodyPr/>
                    <a:lstStyle/>
                    <a:p>
                      <a:pPr lvl="0" algn="ctr">
                        <a:buNone/>
                      </a:pPr>
                      <a:endParaRPr lang="en-US" sz="1400"/>
                    </a:p>
                  </a:txBody>
                  <a:tcPr/>
                </a:tc>
                <a:tc>
                  <a:txBody>
                    <a:bodyPr/>
                    <a:lstStyle/>
                    <a:p>
                      <a:pPr lvl="0" algn="ctr">
                        <a:buNone/>
                      </a:pPr>
                      <a:r>
                        <a:rPr lang="en-US" sz="1400" err="1"/>
                        <a:t>ExtraHop</a:t>
                      </a:r>
                    </a:p>
                  </a:txBody>
                  <a:tcPr/>
                </a:tc>
                <a:tc>
                  <a:txBody>
                    <a:bodyPr/>
                    <a:lstStyle/>
                    <a:p>
                      <a:pPr lvl="0" algn="ctr">
                        <a:buNone/>
                      </a:pPr>
                      <a:r>
                        <a:rPr lang="en-US" sz="1400" dirty="0"/>
                        <a:t>CDW</a:t>
                      </a:r>
                      <a:endParaRPr lang="en-US" sz="1400" dirty="0" err="1"/>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10" action="ppaction://hlinksldjump"/>
                        </a:rPr>
                        <a:t>Design and Engineering Company’s Network Upgrade Drives Need for Bandwidth Flexibility </a:t>
                      </a:r>
                      <a:r>
                        <a:rPr lang="en-US" sz="1400" b="0" i="0" u="none" strike="noStrike" noProof="0" dirty="0">
                          <a:solidFill>
                            <a:srgbClr val="000000"/>
                          </a:solidFill>
                          <a:latin typeface="Arial"/>
                          <a:hlinkClick r:id="rId11"/>
                        </a:rPr>
                        <a:t>Including 100G</a:t>
                      </a:r>
                      <a:endParaRPr lang="en-US" sz="1400" b="0" i="0" u="none" strike="noStrike" noProof="0" dirty="0">
                        <a:solidFill>
                          <a:srgbClr val="000000"/>
                        </a:solidFill>
                        <a:latin typeface="Arial"/>
                      </a:endParaRPr>
                    </a:p>
                  </a:txBody>
                  <a:tcPr/>
                </a:tc>
                <a:extLst>
                  <a:ext uri="{0D108BD9-81ED-4DB2-BD59-A6C34878D82A}">
                    <a16:rowId xmlns:a16="http://schemas.microsoft.com/office/drawing/2014/main" val="792319233"/>
                  </a:ext>
                </a:extLst>
              </a:tr>
              <a:tr h="370838">
                <a:tc>
                  <a:txBody>
                    <a:bodyPr/>
                    <a:lstStyle/>
                    <a:p>
                      <a:pPr lvl="0" algn="ctr">
                        <a:buNone/>
                      </a:pPr>
                      <a:endParaRPr lang="en-US" sz="1400"/>
                    </a:p>
                  </a:txBody>
                  <a:tcPr/>
                </a:tc>
                <a:tc>
                  <a:txBody>
                    <a:bodyPr/>
                    <a:lstStyle/>
                    <a:p>
                      <a:pPr lvl="0" algn="ctr">
                        <a:buNone/>
                      </a:pPr>
                      <a:endParaRPr lang="en-US" sz="1400" dirty="0" err="1"/>
                    </a:p>
                  </a:txBody>
                  <a:tcPr/>
                </a:tc>
                <a:tc>
                  <a:txBody>
                    <a:bodyPr/>
                    <a:lstStyle/>
                    <a:p>
                      <a:pPr lvl="0" algn="ctr">
                        <a:buNone/>
                      </a:pPr>
                      <a:r>
                        <a:rPr lang="en-US" sz="1400" dirty="0"/>
                        <a:t>WWT</a:t>
                      </a:r>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12" action="ppaction://hlinksldjump"/>
                        </a:rPr>
                        <a:t>Manufacture Clients Network Upgrade Drives Need for Device and Configuration Validation </a:t>
                      </a:r>
                      <a:r>
                        <a:rPr lang="en-US" sz="1400" b="0" i="0" u="none" strike="noStrike" noProof="0" dirty="0">
                          <a:solidFill>
                            <a:srgbClr val="000000"/>
                          </a:solidFill>
                          <a:latin typeface="Arial"/>
                          <a:hlinkClick r:id="rId13"/>
                        </a:rPr>
                        <a:t>across Multi-Site WAN</a:t>
                      </a:r>
                      <a:endParaRPr lang="en-US" sz="1400" b="0" i="0" u="none" strike="noStrike" noProof="0" dirty="0">
                        <a:solidFill>
                          <a:srgbClr val="000000"/>
                        </a:solidFill>
                        <a:latin typeface="Arial"/>
                      </a:endParaRPr>
                    </a:p>
                  </a:txBody>
                  <a:tcPr/>
                </a:tc>
                <a:extLst>
                  <a:ext uri="{0D108BD9-81ED-4DB2-BD59-A6C34878D82A}">
                    <a16:rowId xmlns:a16="http://schemas.microsoft.com/office/drawing/2014/main" val="2546088877"/>
                  </a:ext>
                </a:extLst>
              </a:tr>
              <a:tr h="370838">
                <a:tc>
                  <a:txBody>
                    <a:bodyPr/>
                    <a:lstStyle/>
                    <a:p>
                      <a:pPr lvl="0" algn="ctr">
                        <a:buNone/>
                      </a:pPr>
                      <a:r>
                        <a:rPr lang="en-US" sz="1400" dirty="0"/>
                        <a:t>Education</a:t>
                      </a:r>
                    </a:p>
                  </a:txBody>
                  <a:tcPr/>
                </a:tc>
                <a:tc>
                  <a:txBody>
                    <a:bodyPr/>
                    <a:lstStyle/>
                    <a:p>
                      <a:pPr lvl="0" algn="ctr">
                        <a:buNone/>
                      </a:pPr>
                      <a:endParaRPr lang="en-US" sz="1400" dirty="0"/>
                    </a:p>
                  </a:txBody>
                  <a:tcPr/>
                </a:tc>
                <a:tc>
                  <a:txBody>
                    <a:bodyPr/>
                    <a:lstStyle/>
                    <a:p>
                      <a:pPr lvl="0" algn="ctr">
                        <a:buNone/>
                      </a:pPr>
                      <a:r>
                        <a:rPr lang="en-US" sz="1400" dirty="0"/>
                        <a:t>Sayers</a:t>
                      </a:r>
                    </a:p>
                  </a:txBody>
                  <a:tcPr/>
                </a:tc>
                <a:tc>
                  <a:txBody>
                    <a:bodyPr/>
                    <a:lstStyle/>
                    <a:p>
                      <a:pPr lvl="0" algn="l">
                        <a:lnSpc>
                          <a:spcPct val="100000"/>
                        </a:lnSpc>
                        <a:spcBef>
                          <a:spcPts val="0"/>
                        </a:spcBef>
                        <a:spcAft>
                          <a:spcPts val="0"/>
                        </a:spcAft>
                        <a:buNone/>
                      </a:pPr>
                      <a:r>
                        <a:rPr lang="en-US" sz="1400" b="0" i="0" u="none" strike="noStrike" noProof="0" dirty="0">
                          <a:solidFill>
                            <a:schemeClr val="tx1"/>
                          </a:solidFill>
                          <a:latin typeface="Arial"/>
                          <a:hlinkClick r:id="rId14" action="ppaction://hlinksldjump"/>
                        </a:rPr>
                        <a:t>College Replaces Gigamon with Keysight During Campus Network Upgrade</a:t>
                      </a:r>
                      <a:endParaRPr lang="en-US" sz="1400" dirty="0"/>
                    </a:p>
                  </a:txBody>
                  <a:tcPr/>
                </a:tc>
                <a:extLst>
                  <a:ext uri="{0D108BD9-81ED-4DB2-BD59-A6C34878D82A}">
                    <a16:rowId xmlns:a16="http://schemas.microsoft.com/office/drawing/2014/main" val="3881529772"/>
                  </a:ext>
                </a:extLst>
              </a:tr>
              <a:tr h="370838">
                <a:tc>
                  <a:txBody>
                    <a:bodyPr/>
                    <a:lstStyle/>
                    <a:p>
                      <a:pPr lvl="0" algn="ctr">
                        <a:buNone/>
                      </a:pPr>
                      <a:endParaRPr lang="en-US" sz="1400" dirty="0"/>
                    </a:p>
                  </a:txBody>
                  <a:tcPr/>
                </a:tc>
                <a:tc>
                  <a:txBody>
                    <a:bodyPr/>
                    <a:lstStyle/>
                    <a:p>
                      <a:pPr lvl="0" algn="ctr">
                        <a:buNone/>
                      </a:pPr>
                      <a:r>
                        <a:rPr lang="en-US" sz="1400" err="1"/>
                        <a:t>Corelight</a:t>
                      </a:r>
                      <a:endParaRPr lang="en-US" sz="1400" dirty="0" err="1"/>
                    </a:p>
                  </a:txBody>
                  <a:tcPr/>
                </a:tc>
                <a:tc>
                  <a:txBody>
                    <a:bodyPr/>
                    <a:lstStyle/>
                    <a:p>
                      <a:pPr lvl="0" algn="ctr">
                        <a:buNone/>
                      </a:pPr>
                      <a:endParaRPr lang="en-US" sz="1400" dirty="0"/>
                    </a:p>
                  </a:txBody>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Arial"/>
                          <a:hlinkClick r:id="rId15" action="ppaction://hlinksldjump"/>
                        </a:rPr>
                        <a:t>University Cloud Termination Project</a:t>
                      </a:r>
                      <a:endParaRPr lang="en-US" sz="1400" b="0" i="0" u="none" strike="noStrike" noProof="0" dirty="0">
                        <a:solidFill>
                          <a:srgbClr val="000000"/>
                        </a:solidFill>
                        <a:latin typeface="Arial"/>
                      </a:endParaRPr>
                    </a:p>
                  </a:txBody>
                  <a:tcPr/>
                </a:tc>
                <a:extLst>
                  <a:ext uri="{0D108BD9-81ED-4DB2-BD59-A6C34878D82A}">
                    <a16:rowId xmlns:a16="http://schemas.microsoft.com/office/drawing/2014/main" val="3421332212"/>
                  </a:ext>
                </a:extLst>
              </a:tr>
            </a:tbl>
          </a:graphicData>
        </a:graphic>
      </p:graphicFrame>
    </p:spTree>
    <p:extLst>
      <p:ext uri="{BB962C8B-B14F-4D97-AF65-F5344CB8AC3E}">
        <p14:creationId xmlns:p14="http://schemas.microsoft.com/office/powerpoint/2010/main" val="3407517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2" y="1485059"/>
            <a:ext cx="3206627" cy="5372926"/>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630676D8-0ADF-4C27-88EC-8BA320A4ED9D}"/>
              </a:ext>
            </a:extLst>
          </p:cNvPr>
          <p:cNvSpPr txBox="1"/>
          <p:nvPr/>
        </p:nvSpPr>
        <p:spPr>
          <a:xfrm>
            <a:off x="3470512" y="435011"/>
            <a:ext cx="847089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Manufacture Clients Network Upgrade Drives Need for Device and Configuration Validation across Multi-Site WAN</a:t>
            </a:r>
          </a:p>
        </p:txBody>
      </p:sp>
      <p:sp>
        <p:nvSpPr>
          <p:cNvPr id="26" name="TextBox 25">
            <a:extLst>
              <a:ext uri="{FF2B5EF4-FFF2-40B4-BE49-F238E27FC236}">
                <a16:creationId xmlns:a16="http://schemas.microsoft.com/office/drawing/2014/main" id="{F56C0969-5607-4DAF-BE46-9D4C5DE98531}"/>
              </a:ext>
            </a:extLst>
          </p:cNvPr>
          <p:cNvSpPr txBox="1"/>
          <p:nvPr/>
        </p:nvSpPr>
        <p:spPr>
          <a:xfrm>
            <a:off x="3598606" y="2083340"/>
            <a:ext cx="6961660" cy="3477875"/>
          </a:xfrm>
          <a:prstGeom prst="rect">
            <a:avLst/>
          </a:prstGeom>
          <a:noFill/>
        </p:spPr>
        <p:txBody>
          <a:bodyPr wrap="square" rtlCol="0">
            <a:spAutoFit/>
          </a:bodyPr>
          <a:lstStyle/>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Profile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Multinational F100 consumer goods company</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Customer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Scaling Security and Network capacity as their business grew; realistic testing and replication of multiple business locations</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Testing Challenge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Cisco products needed validation in the client's environment for performance and scale</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Solution</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–Keysight </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PerfectStorm</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appliance with application &amp; security traffic generation; Network Emulator with latency and impairment options  </a:t>
            </a: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Benefit</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Customers Cisco devices were validated, and configurations improved to benefit customers network capacity and performance</a:t>
            </a:r>
          </a:p>
        </p:txBody>
      </p:sp>
      <p:sp>
        <p:nvSpPr>
          <p:cNvPr id="5" name="TextBox 4">
            <a:extLst>
              <a:ext uri="{FF2B5EF4-FFF2-40B4-BE49-F238E27FC236}">
                <a16:creationId xmlns:a16="http://schemas.microsoft.com/office/drawing/2014/main" id="{C46CFE82-801D-BA54-408F-B76337004451}"/>
              </a:ext>
            </a:extLst>
          </p:cNvPr>
          <p:cNvSpPr txBox="1"/>
          <p:nvPr/>
        </p:nvSpPr>
        <p:spPr>
          <a:xfrm>
            <a:off x="124448" y="2475172"/>
            <a:ext cx="2955459" cy="181588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Arial"/>
                <a:cs typeface="Arial"/>
              </a:rPr>
              <a:t>“The customer was blown away by the capabilities and flexibility of the Keysight solution when they saw the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Arial"/>
                <a:cs typeface="Arial"/>
              </a:rPr>
              <a:t>— </a:t>
            </a:r>
            <a:r>
              <a:rPr kumimoji="0" lang="en-US" sz="1400" b="0" i="1" u="none" strike="noStrike" kern="1200" cap="none" spc="0" normalizeH="0" baseline="0" noProof="0">
                <a:ln>
                  <a:noFill/>
                </a:ln>
                <a:solidFill>
                  <a:srgbClr val="FFFF00"/>
                </a:solidFill>
                <a:effectLst/>
                <a:uLnTx/>
                <a:uFillTx/>
                <a:latin typeface="Arial"/>
                <a:cs typeface="Arial"/>
              </a:rPr>
              <a:t>Network Architect, Large Global Manufacturer</a:t>
            </a:r>
            <a:endParaRPr lang="en-US" sz="1400" b="0" i="1" u="none" strike="noStrike" kern="1200" cap="none" spc="0" normalizeH="0" baseline="0" noProof="0">
              <a:ln>
                <a:noFill/>
              </a:ln>
              <a:solidFill>
                <a:srgbClr val="FFFF00"/>
              </a:solidFill>
              <a:effectLst/>
              <a:uLnTx/>
              <a:uFillTx/>
              <a:latin typeface="Arial"/>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Arial"/>
              <a:cs typeface="Arial"/>
            </a:endParaRPr>
          </a:p>
        </p:txBody>
      </p:sp>
      <p:cxnSp>
        <p:nvCxnSpPr>
          <p:cNvPr id="15" name="Straight Connector 14">
            <a:extLst>
              <a:ext uri="{FF2B5EF4-FFF2-40B4-BE49-F238E27FC236}">
                <a16:creationId xmlns:a16="http://schemas.microsoft.com/office/drawing/2014/main" id="{021AD99C-B412-814A-DAAB-23535153DDF3}"/>
              </a:ext>
            </a:extLst>
          </p:cNvPr>
          <p:cNvCxnSpPr/>
          <p:nvPr/>
        </p:nvCxnSpPr>
        <p:spPr>
          <a:xfrm>
            <a:off x="3598606" y="1639543"/>
            <a:ext cx="8342801"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A person in a hard hat looking at a computer screen&#10;&#10;Description automatically generated with low confidence">
            <a:extLst>
              <a:ext uri="{FF2B5EF4-FFF2-40B4-BE49-F238E27FC236}">
                <a16:creationId xmlns:a16="http://schemas.microsoft.com/office/drawing/2014/main" id="{1755D139-E770-E84F-808A-A02C0EFE06B6}"/>
              </a:ext>
            </a:extLst>
          </p:cNvPr>
          <p:cNvPicPr>
            <a:picLocks noChangeAspect="1"/>
          </p:cNvPicPr>
          <p:nvPr/>
        </p:nvPicPr>
        <p:blipFill>
          <a:blip r:embed="rId2"/>
          <a:stretch>
            <a:fillRect/>
          </a:stretch>
        </p:blipFill>
        <p:spPr>
          <a:xfrm>
            <a:off x="-1" y="8858"/>
            <a:ext cx="3207986" cy="1356103"/>
          </a:xfrm>
          <a:prstGeom prst="rect">
            <a:avLst/>
          </a:prstGeom>
        </p:spPr>
      </p:pic>
      <p:sp>
        <p:nvSpPr>
          <p:cNvPr id="16" name="Rectangle 15">
            <a:extLst>
              <a:ext uri="{FF2B5EF4-FFF2-40B4-BE49-F238E27FC236}">
                <a16:creationId xmlns:a16="http://schemas.microsoft.com/office/drawing/2014/main" id="{5E1EC355-D262-F53C-9221-4D9C0E3B2508}"/>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Arial"/>
                <a:cs typeface="Arial"/>
              </a:rPr>
              <a:t>TESTING</a:t>
            </a:r>
            <a:endParaRPr kumimoji="0" lang="en-US" sz="1400" b="1" i="0" u="none" strike="noStrike" kern="1200" cap="none" spc="0" normalizeH="0" baseline="0" noProof="0">
              <a:ln>
                <a:noFill/>
              </a:ln>
              <a:solidFill>
                <a:prstClr val="white"/>
              </a:solidFill>
              <a:effectLst/>
              <a:uLnTx/>
              <a:uFillTx/>
              <a:latin typeface="Arial"/>
              <a:cs typeface="Arial"/>
            </a:endParaRPr>
          </a:p>
        </p:txBody>
      </p:sp>
      <p:sp>
        <p:nvSpPr>
          <p:cNvPr id="3" name="Footer Placeholder 22">
            <a:extLst>
              <a:ext uri="{FF2B5EF4-FFF2-40B4-BE49-F238E27FC236}">
                <a16:creationId xmlns:a16="http://schemas.microsoft.com/office/drawing/2014/main" id="{B8D76B4F-1CB8-4B13-3CBB-7CD0DE9881A9}"/>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 MAY 2023</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674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7A00EB-80AB-DC1C-1BE6-7B06345C683C}"/>
              </a:ext>
            </a:extLst>
          </p:cNvPr>
          <p:cNvSpPr txBox="1">
            <a:spLocks/>
          </p:cNvSpPr>
          <p:nvPr/>
        </p:nvSpPr>
        <p:spPr>
          <a:xfrm>
            <a:off x="1177636" y="2802226"/>
            <a:ext cx="9144000" cy="88957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Arial" panose="020B0604020202020204" pitchFamily="34" charset="0"/>
                <a:ea typeface="Calibri Light"/>
                <a:cs typeface="Arial" panose="020B0604020202020204" pitchFamily="34" charset="0"/>
              </a:rPr>
              <a:t>Education</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52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28036" y="1335284"/>
            <a:ext cx="3232392" cy="553699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F56C0969-5607-4DAF-BE46-9D4C5DE98531}"/>
              </a:ext>
            </a:extLst>
          </p:cNvPr>
          <p:cNvSpPr txBox="1"/>
          <p:nvPr/>
        </p:nvSpPr>
        <p:spPr>
          <a:xfrm>
            <a:off x="3408941" y="1756985"/>
            <a:ext cx="7585124" cy="4478149"/>
          </a:xfrm>
          <a:prstGeom prst="rect">
            <a:avLst/>
          </a:prstGeom>
          <a:noFill/>
        </p:spPr>
        <p:txBody>
          <a:bodyPr wrap="square" lIns="91440" tIns="45720" rIns="91440" bIns="45720" rtlCol="0" anchor="t">
            <a:spAutoFit/>
          </a:bodyPr>
          <a:lstStyle/>
          <a:p>
            <a:pPr marL="233045" indent="-233045">
              <a:spcBef>
                <a:spcPts val="1800"/>
              </a:spcBef>
              <a:buClr>
                <a:srgbClr val="FF0000"/>
              </a:buClr>
              <a:buFont typeface="Arial" panose="020B0604020202020204" pitchFamily="34" charset="0"/>
              <a:buChar char="•"/>
              <a:defRPr/>
            </a:pPr>
            <a:r>
              <a:rPr kumimoji="0" lang="en-US" sz="1400" b="1" i="0" u="none" strike="noStrike" kern="1200" cap="none" spc="0" normalizeH="0" baseline="0" noProof="0">
                <a:ln>
                  <a:noFill/>
                </a:ln>
                <a:solidFill>
                  <a:prstClr val="black"/>
                </a:solidFill>
                <a:effectLst/>
                <a:uLnTx/>
                <a:uFillTx/>
                <a:latin typeface="Arial"/>
                <a:cs typeface="Arial"/>
              </a:rPr>
              <a:t>Profile</a:t>
            </a:r>
            <a:r>
              <a:rPr kumimoji="0" lang="en-US" sz="1400" b="0" i="0" u="none" strike="noStrike" kern="1200" cap="none" spc="0" normalizeH="0" baseline="0" noProof="0">
                <a:ln>
                  <a:noFill/>
                </a:ln>
                <a:solidFill>
                  <a:prstClr val="black"/>
                </a:solidFill>
                <a:effectLst/>
                <a:uLnTx/>
                <a:uFillTx/>
                <a:latin typeface="Arial"/>
                <a:cs typeface="Arial"/>
              </a:rPr>
              <a:t> – </a:t>
            </a:r>
            <a:r>
              <a:rPr lang="en-US" sz="1400">
                <a:effectLst/>
                <a:latin typeface="Arial"/>
                <a:ea typeface="Calibri" panose="020F0502020204030204" pitchFamily="34" charset="0"/>
                <a:cs typeface="Arial"/>
              </a:rPr>
              <a:t>150-year-old New England-based research university </a:t>
            </a:r>
            <a:endParaRPr lang="en-US">
              <a:latin typeface="Arial"/>
              <a:cs typeface="Arial"/>
            </a:endParaRPr>
          </a:p>
          <a:p>
            <a:pPr marL="233045" indent="-233045">
              <a:spcBef>
                <a:spcPts val="1800"/>
              </a:spcBef>
              <a:buClr>
                <a:srgbClr val="FF0000"/>
              </a:buClr>
              <a:buFont typeface="Arial" panose="020B0604020202020204" pitchFamily="34" charset="0"/>
              <a:buChar char="•"/>
              <a:defRPr/>
            </a:pPr>
            <a:r>
              <a:rPr kumimoji="0" lang="en-US" sz="1400" b="1" i="0" u="none" strike="noStrike" kern="1200" cap="none" spc="0" normalizeH="0" baseline="0" noProof="0">
                <a:ln>
                  <a:noFill/>
                </a:ln>
                <a:solidFill>
                  <a:prstClr val="black"/>
                </a:solidFill>
                <a:effectLst/>
                <a:uLnTx/>
                <a:uFillTx/>
                <a:latin typeface="Arial"/>
                <a:cs typeface="Arial"/>
              </a:rPr>
              <a:t>Customer Challenge </a:t>
            </a:r>
            <a:r>
              <a:rPr kumimoji="0" lang="en-US" sz="1400" b="0" i="0" u="none" strike="noStrike" kern="1200" cap="none" spc="0" normalizeH="0" baseline="0" noProof="0">
                <a:ln>
                  <a:noFill/>
                </a:ln>
                <a:solidFill>
                  <a:prstClr val="black"/>
                </a:solidFill>
                <a:effectLst/>
                <a:uLnTx/>
                <a:uFillTx/>
                <a:latin typeface="Arial"/>
                <a:cs typeface="Arial"/>
              </a:rPr>
              <a:t>– </a:t>
            </a:r>
            <a:r>
              <a:rPr lang="en-US" sz="1400">
                <a:effectLst/>
                <a:latin typeface="Arial"/>
                <a:ea typeface="Calibri" panose="020F0502020204030204" pitchFamily="34" charset="0"/>
                <a:cs typeface="Arial"/>
              </a:rPr>
              <a:t>Upgrading visibility </a:t>
            </a:r>
            <a:r>
              <a:rPr lang="en-US" sz="1400">
                <a:latin typeface="Arial"/>
                <a:ea typeface="Calibri" panose="020F0502020204030204" pitchFamily="34" charset="0"/>
                <a:cs typeface="Arial"/>
              </a:rPr>
              <a:t>while e</a:t>
            </a:r>
            <a:r>
              <a:rPr lang="en-US" sz="1400">
                <a:solidFill>
                  <a:prstClr val="black"/>
                </a:solidFill>
                <a:latin typeface="Arial"/>
                <a:cs typeface="Arial"/>
              </a:rPr>
              <a:t>vo</a:t>
            </a:r>
            <a:r>
              <a:rPr lang="en-US" sz="1400">
                <a:effectLst/>
                <a:latin typeface="Arial"/>
                <a:ea typeface="Calibri" panose="020F0502020204030204" pitchFamily="34" charset="0"/>
                <a:cs typeface="Arial"/>
              </a:rPr>
              <a:t>lving data center infrastructure to 40Gbps and 100Gbps speeds to deliver a world-class remote work and online learning experience</a:t>
            </a:r>
            <a:endParaRPr lang="en-US" sz="1400">
              <a:latin typeface="Arial"/>
              <a:cs typeface="Arial"/>
            </a:endParaRPr>
          </a:p>
          <a:p>
            <a:pPr marL="233045" indent="-233045">
              <a:spcBef>
                <a:spcPts val="1800"/>
              </a:spcBef>
              <a:buClr>
                <a:srgbClr val="FF0000"/>
              </a:buClr>
              <a:buFont typeface="Arial" panose="020B0604020202020204" pitchFamily="34" charset="0"/>
              <a:buChar char="•"/>
              <a:defRPr/>
            </a:pPr>
            <a:r>
              <a:rPr kumimoji="0" lang="en-US" sz="1400" b="1" i="0" u="none" strike="noStrike" kern="1200" cap="none" spc="0" normalizeH="0" baseline="0" noProof="0">
                <a:ln>
                  <a:noFill/>
                </a:ln>
                <a:solidFill>
                  <a:prstClr val="black"/>
                </a:solidFill>
                <a:effectLst/>
                <a:uLnTx/>
                <a:uFillTx/>
                <a:latin typeface="Arial"/>
                <a:cs typeface="Arial"/>
              </a:rPr>
              <a:t>Network Challenge</a:t>
            </a:r>
            <a:r>
              <a:rPr lang="en-US" sz="1400" b="1">
                <a:solidFill>
                  <a:prstClr val="black"/>
                </a:solidFill>
                <a:latin typeface="Arial"/>
                <a:cs typeface="Arial"/>
              </a:rPr>
              <a:t>s</a:t>
            </a:r>
            <a:r>
              <a:rPr kumimoji="0" lang="en-US" sz="1400" b="1" i="0" u="none" strike="noStrike" kern="1200" cap="none" spc="0" normalizeH="0" baseline="0" noProof="0">
                <a:ln>
                  <a:noFill/>
                </a:ln>
                <a:solidFill>
                  <a:prstClr val="black"/>
                </a:solidFill>
                <a:effectLst/>
                <a:uLnTx/>
                <a:uFillTx/>
                <a:latin typeface="Arial"/>
                <a:cs typeface="Arial"/>
              </a:rPr>
              <a:t> </a:t>
            </a:r>
            <a:r>
              <a:rPr kumimoji="0" lang="en-US" sz="1400" b="0" i="0" u="none" strike="noStrike" kern="1200" cap="none" spc="0" normalizeH="0" baseline="0" noProof="0">
                <a:ln>
                  <a:noFill/>
                </a:ln>
                <a:solidFill>
                  <a:prstClr val="black"/>
                </a:solidFill>
                <a:effectLst/>
                <a:uLnTx/>
                <a:uFillTx/>
                <a:latin typeface="Arial"/>
                <a:cs typeface="Arial"/>
              </a:rPr>
              <a:t>–</a:t>
            </a:r>
            <a:r>
              <a:rPr kumimoji="0" lang="en-US" sz="1400" b="0" i="0" u="none" strike="noStrike" kern="1200" cap="none" spc="0" normalizeH="0" baseline="0" noProof="0">
                <a:ln>
                  <a:noFill/>
                </a:ln>
                <a:solidFill>
                  <a:prstClr val="black"/>
                </a:solidFill>
                <a:uLnTx/>
                <a:uFillTx/>
                <a:latin typeface="Arial"/>
                <a:cs typeface="Arial"/>
              </a:rPr>
              <a:t> Rising port densities,</a:t>
            </a:r>
            <a:r>
              <a:rPr lang="en-US" sz="1400">
                <a:effectLst/>
                <a:latin typeface="Arial"/>
                <a:ea typeface="Calibri" panose="020F0502020204030204" pitchFamily="34" charset="0"/>
                <a:cs typeface="Arial"/>
              </a:rPr>
              <a:t> interconnecting and capturing data from smaller centers located throughout the campus for centralized monitoring and troubleshooting</a:t>
            </a:r>
            <a:endParaRPr lang="en-US" sz="1400">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Arial"/>
                <a:cs typeface="Arial"/>
              </a:rPr>
              <a:t>Solution</a:t>
            </a:r>
            <a:r>
              <a:rPr kumimoji="0" lang="en-US" sz="1400" b="0" i="0" u="none" strike="noStrike" kern="1200" cap="none" spc="0" normalizeH="0" baseline="0" noProof="0">
                <a:ln>
                  <a:noFill/>
                </a:ln>
                <a:solidFill>
                  <a:prstClr val="black"/>
                </a:solidFill>
                <a:effectLst/>
                <a:uLnTx/>
                <a:uFillTx/>
                <a:latin typeface="Arial"/>
                <a:cs typeface="Arial"/>
              </a:rPr>
              <a:t> – </a:t>
            </a:r>
            <a:r>
              <a:rPr lang="en-US" sz="1400">
                <a:effectLst/>
                <a:latin typeface="Arial"/>
                <a:ea typeface="Calibri" panose="020F0502020204030204" pitchFamily="34" charset="0"/>
                <a:cs typeface="Arial"/>
              </a:rPr>
              <a:t>Scalable visibility and ease of use achieved by replacing the old Gigamon solution with a Keysight visibility fabric – 1 Vision X and multiple Vision Edge 100s to speed and simplify configuration and drive scale </a:t>
            </a:r>
          </a:p>
          <a:p>
            <a:pPr marL="233045" indent="-233045">
              <a:spcBef>
                <a:spcPts val="1800"/>
              </a:spcBef>
              <a:buClr>
                <a:srgbClr val="FF0000"/>
              </a:buClr>
              <a:buFont typeface="Arial" panose="020B0604020202020204" pitchFamily="34" charset="0"/>
              <a:buChar char="•"/>
              <a:defRPr/>
            </a:pPr>
            <a:r>
              <a:rPr kumimoji="0" lang="en-US" sz="1400" b="1" i="0" u="none" strike="noStrike" kern="1200" cap="none" spc="0" normalizeH="0" baseline="0" noProof="0">
                <a:ln>
                  <a:noFill/>
                </a:ln>
                <a:solidFill>
                  <a:prstClr val="black"/>
                </a:solidFill>
                <a:effectLst/>
                <a:uLnTx/>
                <a:uFillTx/>
                <a:latin typeface="Arial"/>
                <a:cs typeface="Arial"/>
              </a:rPr>
              <a:t>Benefits </a:t>
            </a:r>
            <a:r>
              <a:rPr kumimoji="0" lang="en-US" sz="1400" b="0" i="0" u="none" strike="noStrike" kern="1200" cap="none" spc="0" normalizeH="0" baseline="0" noProof="0">
                <a:ln>
                  <a:noFill/>
                </a:ln>
                <a:solidFill>
                  <a:prstClr val="black"/>
                </a:solidFill>
                <a:effectLst/>
                <a:uLnTx/>
                <a:uFillTx/>
                <a:latin typeface="Arial"/>
                <a:cs typeface="Arial"/>
              </a:rPr>
              <a:t>– </a:t>
            </a:r>
            <a:r>
              <a:rPr lang="en-US" sz="1400">
                <a:latin typeface="Arial"/>
                <a:cs typeface="Arial"/>
              </a:rPr>
              <a:t>Keysight</a:t>
            </a:r>
            <a:r>
              <a:rPr lang="en-US" sz="1400">
                <a:effectLst/>
                <a:latin typeface="Arial"/>
                <a:ea typeface="Calibri" panose="020F0502020204030204" pitchFamily="34" charset="0"/>
                <a:cs typeface="Arial"/>
              </a:rPr>
              <a:t> </a:t>
            </a:r>
            <a:r>
              <a:rPr lang="en-US" sz="1400">
                <a:latin typeface="Arial"/>
                <a:ea typeface="Calibri" panose="020F0502020204030204" pitchFamily="34" charset="0"/>
                <a:cs typeface="Arial"/>
              </a:rPr>
              <a:t>E100 collects</a:t>
            </a:r>
            <a:r>
              <a:rPr lang="en-US" sz="1400">
                <a:effectLst/>
                <a:latin typeface="Arial"/>
                <a:ea typeface="Calibri" panose="020F0502020204030204" pitchFamily="34" charset="0"/>
                <a:cs typeface="Arial"/>
              </a:rPr>
              <a:t> and pre-processes traffic for fast, reliable analysis by network, application, and security performance monitoring (including </a:t>
            </a:r>
            <a:r>
              <a:rPr lang="en-US" sz="1400" err="1">
                <a:effectLst/>
                <a:latin typeface="Arial"/>
                <a:ea typeface="Calibri" panose="020F0502020204030204" pitchFamily="34" charset="0"/>
                <a:cs typeface="Arial"/>
              </a:rPr>
              <a:t>Corelight</a:t>
            </a:r>
            <a:r>
              <a:rPr lang="en-US" sz="1400">
                <a:effectLst/>
                <a:latin typeface="Arial"/>
                <a:ea typeface="Calibri" panose="020F0502020204030204" pitchFamily="34" charset="0"/>
                <a:cs typeface="Arial"/>
              </a:rPr>
              <a:t>). </a:t>
            </a:r>
            <a:r>
              <a:rPr lang="en-US" sz="1400">
                <a:latin typeface="Arial"/>
                <a:ea typeface="Calibri" panose="020F0502020204030204" pitchFamily="34" charset="0"/>
                <a:cs typeface="Arial"/>
              </a:rPr>
              <a:t>Keysight Vision X removes</a:t>
            </a:r>
            <a:r>
              <a:rPr lang="en-US" sz="1400">
                <a:effectLst/>
                <a:latin typeface="Arial"/>
                <a:ea typeface="Calibri" panose="020F0502020204030204" pitchFamily="34" charset="0"/>
                <a:cs typeface="Arial"/>
              </a:rPr>
              <a:t> duplicates, headers, and other unwanted information, adds valuable metadata. GUI overcomes operational challenges with port and filter configuration.</a:t>
            </a: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endParaRPr lang="en-US"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44D1225-3998-0962-5475-A9B3E6EE22E6}"/>
              </a:ext>
            </a:extLst>
          </p:cNvPr>
          <p:cNvCxnSpPr/>
          <p:nvPr/>
        </p:nvCxnSpPr>
        <p:spPr>
          <a:xfrm>
            <a:off x="3467446" y="1549355"/>
            <a:ext cx="8470895" cy="0"/>
          </a:xfrm>
          <a:prstGeom prst="line">
            <a:avLst/>
          </a:prstGeom>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39C465B3-FEE7-070B-9F6D-F79A1EED55CD}"/>
              </a:ext>
            </a:extLst>
          </p:cNvPr>
          <p:cNvSpPr/>
          <p:nvPr/>
        </p:nvSpPr>
        <p:spPr>
          <a:xfrm>
            <a:off x="-28036" y="1338609"/>
            <a:ext cx="3232392" cy="3611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4B8EF18-395E-9D75-AF5B-1EF2F071B997}"/>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8F6467D1-C58E-7FE1-097B-AC477B63346B}"/>
              </a:ext>
            </a:extLst>
          </p:cNvPr>
          <p:cNvSpPr txBox="1"/>
          <p:nvPr/>
        </p:nvSpPr>
        <p:spPr>
          <a:xfrm>
            <a:off x="3467446" y="314849"/>
            <a:ext cx="7930656" cy="954107"/>
          </a:xfrm>
          <a:prstGeom prst="rect">
            <a:avLst/>
          </a:prstGeom>
          <a:noFill/>
        </p:spPr>
        <p:txBody>
          <a:bodyPr wrap="square" rtlCol="0">
            <a:spAutoFit/>
          </a:bodyPr>
          <a:lstStyle/>
          <a:p>
            <a:pPr marL="0" marR="0">
              <a:spcBef>
                <a:spcPts val="0"/>
              </a:spcBef>
              <a:spcAft>
                <a:spcPts val="400"/>
              </a:spcAft>
            </a:pPr>
            <a:r>
              <a:rPr lang="en-US" sz="2800" kern="1400" spc="-50">
                <a:effectLst/>
                <a:latin typeface="Arial" panose="020B0604020202020204" pitchFamily="34" charset="0"/>
                <a:ea typeface="Times New Roman" panose="02020603050405020304" pitchFamily="18" charset="0"/>
                <a:cs typeface="Arial" panose="020B0604020202020204" pitchFamily="34" charset="0"/>
              </a:rPr>
              <a:t>New England University </a:t>
            </a:r>
            <a:r>
              <a:rPr lang="en-US" sz="2800" kern="1400" spc="-50">
                <a:latin typeface="Arial" panose="020B0604020202020204" pitchFamily="34" charset="0"/>
                <a:ea typeface="Times New Roman" panose="02020603050405020304" pitchFamily="18" charset="0"/>
                <a:cs typeface="Arial" panose="020B0604020202020204" pitchFamily="34" charset="0"/>
              </a:rPr>
              <a:t>r</a:t>
            </a:r>
            <a:r>
              <a:rPr lang="en-US" sz="2800" kern="1400" spc="-50">
                <a:effectLst/>
                <a:latin typeface="Arial" panose="020B0604020202020204" pitchFamily="34" charset="0"/>
                <a:ea typeface="Times New Roman" panose="02020603050405020304" pitchFamily="18" charset="0"/>
                <a:cs typeface="Arial" panose="020B0604020202020204" pitchFamily="34" charset="0"/>
              </a:rPr>
              <a:t>eplaces Gigamon with Keysight </a:t>
            </a:r>
            <a:r>
              <a:rPr lang="en-US" sz="2800" kern="1400" spc="-50">
                <a:latin typeface="Arial" panose="020B0604020202020204" pitchFamily="34" charset="0"/>
                <a:ea typeface="Times New Roman" panose="02020603050405020304" pitchFamily="18" charset="0"/>
                <a:cs typeface="Arial" panose="020B0604020202020204" pitchFamily="34" charset="0"/>
              </a:rPr>
              <a:t>during campus network upgrade</a:t>
            </a:r>
            <a:endParaRPr lang="en-US" sz="2800" kern="1400" spc="-5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descr="A close-up of a building&#10;&#10;Description automatically generated">
            <a:extLst>
              <a:ext uri="{FF2B5EF4-FFF2-40B4-BE49-F238E27FC236}">
                <a16:creationId xmlns:a16="http://schemas.microsoft.com/office/drawing/2014/main" id="{41391EC2-7BDC-2F8C-B059-0A22E6262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2" y="-9669"/>
            <a:ext cx="3232392" cy="135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13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0" y="1335284"/>
            <a:ext cx="3204356" cy="5522707"/>
          </a:xfrm>
          <a:prstGeom prst="rect">
            <a:avLst/>
          </a:prstGeom>
          <a:solidFill>
            <a:srgbClr val="9D999C"/>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630676D8-0ADF-4C27-88EC-8BA320A4ED9D}"/>
              </a:ext>
            </a:extLst>
          </p:cNvPr>
          <p:cNvSpPr txBox="1"/>
          <p:nvPr/>
        </p:nvSpPr>
        <p:spPr>
          <a:xfrm>
            <a:off x="3470513" y="456533"/>
            <a:ext cx="84708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Large University Deploys Cloud Termination Project</a:t>
            </a:r>
          </a:p>
        </p:txBody>
      </p:sp>
      <p:sp>
        <p:nvSpPr>
          <p:cNvPr id="26" name="TextBox 25">
            <a:extLst>
              <a:ext uri="{FF2B5EF4-FFF2-40B4-BE49-F238E27FC236}">
                <a16:creationId xmlns:a16="http://schemas.microsoft.com/office/drawing/2014/main" id="{F56C0969-5607-4DAF-BE46-9D4C5DE98531}"/>
              </a:ext>
            </a:extLst>
          </p:cNvPr>
          <p:cNvSpPr txBox="1"/>
          <p:nvPr/>
        </p:nvSpPr>
        <p:spPr>
          <a:xfrm>
            <a:off x="3461408" y="1777636"/>
            <a:ext cx="7706488" cy="4462760"/>
          </a:xfrm>
          <a:prstGeom prst="rect">
            <a:avLst/>
          </a:prstGeom>
          <a:noFill/>
        </p:spPr>
        <p:txBody>
          <a:bodyPr wrap="square" lIns="91440" tIns="45720" rIns="91440" bIns="45720" rtlCol="0" anchor="t">
            <a:spAutoFit/>
          </a:bodyPr>
          <a:lstStyle/>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Profile</a:t>
            </a:r>
            <a:r>
              <a:rPr kumimoji="0" lang="en-US" sz="1600" b="0" i="0" u="none" strike="noStrike" kern="1200" cap="none" spc="0" normalizeH="0" baseline="0" noProof="0">
                <a:ln>
                  <a:noFill/>
                </a:ln>
                <a:solidFill>
                  <a:prstClr val="black"/>
                </a:solidFill>
                <a:effectLst/>
                <a:uLnTx/>
                <a:uFillTx/>
                <a:latin typeface="Arial"/>
                <a:cs typeface="Arial"/>
              </a:rPr>
              <a:t> – Large Texas Public Research University located in Austin, TX home to more than 51,000 students and 3,000 teaching faculty.  Founded in 1883, UT is ranked in the Top 40 universities in the world with top national programs across 18 colleges and schools.</a:t>
            </a:r>
            <a:endParaRPr lang="en-US">
              <a:solidFill>
                <a:prstClr val="black"/>
              </a:solidFill>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Customer Challenge </a:t>
            </a:r>
            <a:r>
              <a:rPr kumimoji="0" lang="en-US" sz="1600" b="0" i="0" u="none" strike="noStrike" kern="1200" cap="none" spc="0" normalizeH="0" baseline="0" noProof="0">
                <a:ln>
                  <a:noFill/>
                </a:ln>
                <a:solidFill>
                  <a:prstClr val="black"/>
                </a:solidFill>
                <a:effectLst/>
                <a:uLnTx/>
                <a:uFillTx/>
                <a:latin typeface="Arial"/>
                <a:cs typeface="Arial"/>
              </a:rPr>
              <a:t>– Multiple departments setting up their own cloud environments mainly in Microsoft Azure.</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Network Challenge </a:t>
            </a:r>
            <a:r>
              <a:rPr kumimoji="0" lang="en-US" sz="1600" b="0" i="0" u="none" strike="noStrike" kern="1200" cap="none" spc="0" normalizeH="0" baseline="0" noProof="0">
                <a:ln>
                  <a:noFill/>
                </a:ln>
                <a:solidFill>
                  <a:prstClr val="black"/>
                </a:solidFill>
                <a:effectLst/>
                <a:uLnTx/>
                <a:uFillTx/>
                <a:latin typeface="Arial"/>
                <a:cs typeface="Arial"/>
              </a:rPr>
              <a:t>– </a:t>
            </a:r>
            <a:r>
              <a:rPr lang="en-US" sz="1600" err="1">
                <a:solidFill>
                  <a:prstClr val="black"/>
                </a:solidFill>
                <a:latin typeface="Arial"/>
                <a:cs typeface="Arial"/>
              </a:rPr>
              <a:t>CloudLens</a:t>
            </a:r>
            <a:r>
              <a:rPr lang="en-US" sz="1600">
                <a:solidFill>
                  <a:prstClr val="black"/>
                </a:solidFill>
                <a:latin typeface="Arial"/>
                <a:cs typeface="Arial"/>
              </a:rPr>
              <a:t> termination to provide security visibility into the traffic.  Physical location identification was needed at scale. Encrypting monitoring traffic was a requirement.  Initial challenges to terminate </a:t>
            </a:r>
            <a:r>
              <a:rPr lang="en-US" sz="1600" err="1">
                <a:solidFill>
                  <a:prstClr val="black"/>
                </a:solidFill>
                <a:latin typeface="Arial"/>
                <a:cs typeface="Arial"/>
              </a:rPr>
              <a:t>CloudLens</a:t>
            </a:r>
            <a:r>
              <a:rPr lang="en-US" sz="1600">
                <a:solidFill>
                  <a:prstClr val="black"/>
                </a:solidFill>
                <a:latin typeface="Arial"/>
                <a:cs typeface="Arial"/>
              </a:rPr>
              <a:t> and fully deploy across the environment.</a:t>
            </a:r>
            <a:endParaRPr lang="en-US" sz="1600" b="0" i="0" u="none" strike="noStrike" kern="1200" cap="none" spc="0" normalizeH="0" baseline="0" noProof="0">
              <a:ln>
                <a:noFill/>
              </a:ln>
              <a:solidFill>
                <a:prstClr val="black"/>
              </a:solidFill>
              <a:effectLst/>
              <a:uLnTx/>
              <a:uFillTx/>
              <a:latin typeface="Arial"/>
              <a:cs typeface="Arial"/>
            </a:endParaRPr>
          </a:p>
          <a:p>
            <a:pPr marL="233045" indent="-233045">
              <a:spcBef>
                <a:spcPts val="1800"/>
              </a:spcBef>
              <a:buClr>
                <a:srgbClr val="FF0000"/>
              </a:buClr>
              <a:buFont typeface="Arial" panose="020B0604020202020204" pitchFamily="34" charset="0"/>
              <a:buChar char="•"/>
              <a:defRPr/>
            </a:pPr>
            <a:r>
              <a:rPr kumimoji="0" lang="en-US" sz="1600" b="1" i="0" u="none" strike="noStrike" kern="1200" cap="none" spc="0" normalizeH="0" baseline="0" noProof="0">
                <a:ln>
                  <a:noFill/>
                </a:ln>
                <a:solidFill>
                  <a:prstClr val="black"/>
                </a:solidFill>
                <a:effectLst/>
                <a:uLnTx/>
                <a:uFillTx/>
                <a:latin typeface="Arial"/>
                <a:cs typeface="Arial"/>
              </a:rPr>
              <a:t>Solution</a:t>
            </a:r>
            <a:r>
              <a:rPr kumimoji="0" lang="en-US" sz="1600" b="0" i="0" u="none" strike="noStrike" kern="1200" cap="none" spc="0" normalizeH="0" baseline="0" noProof="0">
                <a:ln>
                  <a:noFill/>
                </a:ln>
                <a:solidFill>
                  <a:prstClr val="black"/>
                </a:solidFill>
                <a:effectLst/>
                <a:uLnTx/>
                <a:uFillTx/>
                <a:latin typeface="Arial"/>
                <a:cs typeface="Arial"/>
              </a:rPr>
              <a:t> – Keysight </a:t>
            </a:r>
            <a:r>
              <a:rPr lang="en-US" sz="1600">
                <a:solidFill>
                  <a:prstClr val="black"/>
                </a:solidFill>
                <a:latin typeface="Arial"/>
                <a:cs typeface="Arial"/>
              </a:rPr>
              <a:t>Vision X</a:t>
            </a:r>
            <a:r>
              <a:rPr kumimoji="0" lang="en-US" sz="1600" b="0" i="0" u="none" strike="noStrike" kern="1200" cap="none" spc="0" normalizeH="0" baseline="0" noProof="0">
                <a:ln>
                  <a:noFill/>
                </a:ln>
                <a:solidFill>
                  <a:prstClr val="black"/>
                </a:solidFill>
                <a:effectLst/>
                <a:uLnTx/>
                <a:uFillTx/>
                <a:latin typeface="Arial"/>
                <a:cs typeface="Arial"/>
              </a:rPr>
              <a:t> to allow full </a:t>
            </a:r>
            <a:r>
              <a:rPr kumimoji="0" lang="en-US" sz="1600" b="0" i="0" u="none" strike="noStrike" kern="1200" cap="none" spc="0" normalizeH="0" baseline="0" noProof="0" err="1">
                <a:ln>
                  <a:noFill/>
                </a:ln>
                <a:solidFill>
                  <a:prstClr val="black"/>
                </a:solidFill>
                <a:effectLst/>
                <a:uLnTx/>
                <a:uFillTx/>
                <a:latin typeface="Arial"/>
                <a:cs typeface="Arial"/>
              </a:rPr>
              <a:t>CloudLens</a:t>
            </a:r>
            <a:r>
              <a:rPr kumimoji="0" lang="en-US" sz="1600" b="0" i="0" u="none" strike="noStrike" kern="1200" cap="none" spc="0" normalizeH="0" baseline="0" noProof="0">
                <a:ln>
                  <a:noFill/>
                </a:ln>
                <a:solidFill>
                  <a:prstClr val="black"/>
                </a:solidFill>
                <a:effectLst/>
                <a:uLnTx/>
                <a:uFillTx/>
                <a:latin typeface="Arial"/>
                <a:cs typeface="Arial"/>
              </a:rPr>
              <a:t> termination plus </a:t>
            </a:r>
            <a:r>
              <a:rPr kumimoji="0" lang="en-US" sz="1600" b="0" i="0" u="none" strike="noStrike" kern="1200" cap="none" spc="0" normalizeH="0" baseline="0" noProof="0" err="1">
                <a:ln>
                  <a:noFill/>
                </a:ln>
                <a:solidFill>
                  <a:prstClr val="black"/>
                </a:solidFill>
                <a:effectLst/>
                <a:uLnTx/>
                <a:uFillTx/>
                <a:latin typeface="Arial"/>
                <a:cs typeface="Arial"/>
              </a:rPr>
              <a:t>CloudLens</a:t>
            </a:r>
            <a:r>
              <a:rPr kumimoji="0" lang="en-US" sz="1600" b="0" i="0" u="none" strike="noStrike" kern="1200" cap="none" spc="0" normalizeH="0" baseline="0" noProof="0">
                <a:ln>
                  <a:noFill/>
                </a:ln>
                <a:solidFill>
                  <a:prstClr val="black"/>
                </a:solidFill>
                <a:effectLst/>
                <a:uLnTx/>
                <a:uFillTx/>
                <a:latin typeface="Arial"/>
                <a:cs typeface="Arial"/>
              </a:rPr>
              <a:t> SW enhancements.  </a:t>
            </a:r>
            <a:endParaRPr lang="en-US" sz="1600" b="0" i="0" u="none" strike="noStrike" kern="1200" cap="none" spc="0" normalizeH="0" baseline="0" noProof="0">
              <a:ln>
                <a:noFill/>
              </a:ln>
              <a:solidFill>
                <a:prstClr val="black"/>
              </a:solidFill>
              <a:effectLst/>
              <a:uLnTx/>
              <a:uFillTx/>
              <a:latin typeface="Arial"/>
              <a:cs typeface="Arial"/>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cs typeface="Arial"/>
              </a:rPr>
              <a:t>Benefit </a:t>
            </a:r>
            <a:r>
              <a:rPr kumimoji="0" lang="en-US" sz="1600" b="0" i="0" u="none" strike="noStrike" kern="1200" cap="none" spc="0" normalizeH="0" baseline="0" noProof="0">
                <a:ln>
                  <a:noFill/>
                </a:ln>
                <a:solidFill>
                  <a:prstClr val="black"/>
                </a:solidFill>
                <a:effectLst/>
                <a:uLnTx/>
                <a:uFillTx/>
                <a:latin typeface="Arial"/>
                <a:cs typeface="Arial"/>
              </a:rPr>
              <a:t>– Full visibility to entire infrastructure traffic (physical, Azure cloud, private cloud) with the ability to distinguish originating location of the traffic.</a:t>
            </a:r>
            <a:endParaRPr lang="en-US" sz="1600" b="0" i="0" u="none" strike="noStrike" kern="1200" cap="none" spc="0" normalizeH="0" baseline="0" noProof="0">
              <a:ln>
                <a:noFill/>
              </a:ln>
              <a:solidFill>
                <a:prstClr val="black"/>
              </a:solidFill>
              <a:effectLst/>
              <a:uLnTx/>
              <a:uFillTx/>
              <a:latin typeface="Arial"/>
              <a:cs typeface="Arial"/>
            </a:endParaRPr>
          </a:p>
        </p:txBody>
      </p:sp>
      <p:cxnSp>
        <p:nvCxnSpPr>
          <p:cNvPr id="5" name="Straight Connector 4">
            <a:extLst>
              <a:ext uri="{FF2B5EF4-FFF2-40B4-BE49-F238E27FC236}">
                <a16:creationId xmlns:a16="http://schemas.microsoft.com/office/drawing/2014/main" id="{F44D1225-3998-0962-5475-A9B3E6EE22E6}"/>
              </a:ext>
            </a:extLst>
          </p:cNvPr>
          <p:cNvCxnSpPr/>
          <p:nvPr/>
        </p:nvCxnSpPr>
        <p:spPr>
          <a:xfrm>
            <a:off x="3470512" y="1337028"/>
            <a:ext cx="847089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9C465B3-FEE7-070B-9F6D-F79A1EED55CD}"/>
              </a:ext>
            </a:extLst>
          </p:cNvPr>
          <p:cNvSpPr/>
          <p:nvPr/>
        </p:nvSpPr>
        <p:spPr>
          <a:xfrm>
            <a:off x="0" y="1352184"/>
            <a:ext cx="3204356" cy="3077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4B8EF18-395E-9D75-AF5B-1EF2F071B997}"/>
              </a:ext>
            </a:extLst>
          </p:cNvPr>
          <p:cNvSpPr/>
          <p:nvPr/>
        </p:nvSpPr>
        <p:spPr>
          <a:xfrm>
            <a:off x="-15482" y="1352958"/>
            <a:ext cx="320435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6F5855CF-D744-0BB0-B1AA-0771803ABA69}"/>
              </a:ext>
            </a:extLst>
          </p:cNvPr>
          <p:cNvPicPr>
            <a:picLocks noChangeAspect="1"/>
          </p:cNvPicPr>
          <p:nvPr/>
        </p:nvPicPr>
        <p:blipFill>
          <a:blip r:embed="rId2"/>
          <a:stretch>
            <a:fillRect/>
          </a:stretch>
        </p:blipFill>
        <p:spPr>
          <a:xfrm>
            <a:off x="3865" y="13873"/>
            <a:ext cx="3201758" cy="1346987"/>
          </a:xfrm>
          <a:prstGeom prst="rect">
            <a:avLst/>
          </a:prstGeom>
        </p:spPr>
      </p:pic>
      <p:sp>
        <p:nvSpPr>
          <p:cNvPr id="4" name="Footer Placeholder 22">
            <a:extLst>
              <a:ext uri="{FF2B5EF4-FFF2-40B4-BE49-F238E27FC236}">
                <a16:creationId xmlns:a16="http://schemas.microsoft.com/office/drawing/2014/main" id="{098A9B80-A819-6ED6-3C84-1B2859BAEFA5}"/>
              </a:ext>
            </a:extLst>
          </p:cNvPr>
          <p:cNvSpPr txBox="1">
            <a:spLocks/>
          </p:cNvSpPr>
          <p:nvPr/>
        </p:nvSpPr>
        <p:spPr>
          <a:xfrm>
            <a:off x="9764906" y="6435849"/>
            <a:ext cx="2444985" cy="43643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Arial" panose="020B0604020202020204" pitchFamily="34" charset="0"/>
                <a:cs typeface="Arial" panose="020B0604020202020204" pitchFamily="34" charset="0"/>
              </a:rPr>
              <a:t>V1MAY 2023</a:t>
            </a: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5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81344A-4056-5DE2-BD7C-14A89D41BEEC}"/>
              </a:ext>
            </a:extLst>
          </p:cNvPr>
          <p:cNvSpPr txBox="1">
            <a:spLocks/>
          </p:cNvSpPr>
          <p:nvPr/>
        </p:nvSpPr>
        <p:spPr>
          <a:xfrm>
            <a:off x="38485" y="2802226"/>
            <a:ext cx="12145817" cy="889578"/>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Arial"/>
                <a:cs typeface="Arial"/>
              </a:rPr>
              <a:t>Government</a:t>
            </a:r>
            <a:endParaRPr lang="en-US" sz="5400" dirty="0">
              <a:cs typeface="Calibri Light"/>
            </a:endParaRPr>
          </a:p>
        </p:txBody>
      </p:sp>
    </p:spTree>
    <p:extLst>
      <p:ext uri="{BB962C8B-B14F-4D97-AF65-F5344CB8AC3E}">
        <p14:creationId xmlns:p14="http://schemas.microsoft.com/office/powerpoint/2010/main" val="74539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holding a transparent sphere with a scale in the middle&#10;&#10;Description automatically generated">
            <a:extLst>
              <a:ext uri="{FF2B5EF4-FFF2-40B4-BE49-F238E27FC236}">
                <a16:creationId xmlns:a16="http://schemas.microsoft.com/office/drawing/2014/main" id="{F9031C04-6329-AD32-B322-FCA3B5D98B13}"/>
              </a:ext>
            </a:extLst>
          </p:cNvPr>
          <p:cNvPicPr>
            <a:picLocks noChangeAspect="1"/>
          </p:cNvPicPr>
          <p:nvPr/>
        </p:nvPicPr>
        <p:blipFill>
          <a:blip r:embed="rId2"/>
          <a:stretch>
            <a:fillRect/>
          </a:stretch>
        </p:blipFill>
        <p:spPr>
          <a:xfrm>
            <a:off x="-12357" y="6532"/>
            <a:ext cx="3057280" cy="1289054"/>
          </a:xfrm>
          <a:prstGeom prst="rect">
            <a:avLst/>
          </a:prstGeom>
        </p:spPr>
      </p:pic>
      <p:sp>
        <p:nvSpPr>
          <p:cNvPr id="11" name="Rectangle 10">
            <a:extLst>
              <a:ext uri="{FF2B5EF4-FFF2-40B4-BE49-F238E27FC236}">
                <a16:creationId xmlns:a16="http://schemas.microsoft.com/office/drawing/2014/main" id="{159C378F-FC3D-4059-8344-83228DEAEA31}"/>
              </a:ext>
            </a:extLst>
          </p:cNvPr>
          <p:cNvSpPr/>
          <p:nvPr/>
        </p:nvSpPr>
        <p:spPr>
          <a:xfrm>
            <a:off x="-18807" y="1429710"/>
            <a:ext cx="3063729" cy="5483120"/>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F44D1225-3998-0962-5475-A9B3E6EE22E6}"/>
              </a:ext>
            </a:extLst>
          </p:cNvPr>
          <p:cNvCxnSpPr>
            <a:cxnSpLocks/>
          </p:cNvCxnSpPr>
          <p:nvPr/>
        </p:nvCxnSpPr>
        <p:spPr>
          <a:xfrm>
            <a:off x="3367967" y="1225429"/>
            <a:ext cx="8599686" cy="0"/>
          </a:xfrm>
          <a:prstGeom prst="line">
            <a:avLst/>
          </a:prstGeom>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39C465B3-FEE7-070B-9F6D-F79A1EED55CD}"/>
              </a:ext>
            </a:extLst>
          </p:cNvPr>
          <p:cNvSpPr/>
          <p:nvPr/>
        </p:nvSpPr>
        <p:spPr>
          <a:xfrm>
            <a:off x="-20340" y="1212384"/>
            <a:ext cx="3065262" cy="349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6467D1-C58E-7FE1-097B-AC477B63346B}"/>
              </a:ext>
            </a:extLst>
          </p:cNvPr>
          <p:cNvSpPr txBox="1"/>
          <p:nvPr/>
        </p:nvSpPr>
        <p:spPr>
          <a:xfrm>
            <a:off x="3304073" y="368567"/>
            <a:ext cx="7513841" cy="830997"/>
          </a:xfrm>
          <a:prstGeom prst="rect">
            <a:avLst/>
          </a:prstGeom>
          <a:noFill/>
        </p:spPr>
        <p:txBody>
          <a:bodyPr wrap="square" lIns="91440" tIns="45720" rIns="91440" bIns="45720" rtlCol="0" anchor="t">
            <a:spAutoFit/>
          </a:bodyPr>
          <a:lstStyle/>
          <a:p>
            <a:r>
              <a:rPr lang="en-US" sz="2400" i="0" u="none" strike="noStrike" baseline="0" dirty="0">
                <a:solidFill>
                  <a:srgbClr val="000000"/>
                </a:solidFill>
                <a:latin typeface="Arial"/>
                <a:cs typeface="Arial"/>
              </a:rPr>
              <a:t>Federal Agency Upgrades Aging Gigamon Packet Brokers to Keysight’s Hybrid Visibility Solutions</a:t>
            </a:r>
            <a:endParaRPr lang="en-US" sz="2400" kern="1400" spc="-50" dirty="0">
              <a:effectLst/>
              <a:latin typeface="Arial"/>
              <a:ea typeface="Times New Roman" panose="02020603050405020304" pitchFamily="18" charset="0"/>
              <a:cs typeface="Arial"/>
            </a:endParaRPr>
          </a:p>
        </p:txBody>
      </p:sp>
      <p:sp>
        <p:nvSpPr>
          <p:cNvPr id="19" name="TextBox 18">
            <a:extLst>
              <a:ext uri="{FF2B5EF4-FFF2-40B4-BE49-F238E27FC236}">
                <a16:creationId xmlns:a16="http://schemas.microsoft.com/office/drawing/2014/main" id="{60959739-E051-274F-D575-0D43FF0D8F7D}"/>
              </a:ext>
            </a:extLst>
          </p:cNvPr>
          <p:cNvSpPr txBox="1"/>
          <p:nvPr/>
        </p:nvSpPr>
        <p:spPr>
          <a:xfrm>
            <a:off x="10878031" y="6385555"/>
            <a:ext cx="1136850" cy="215444"/>
          </a:xfrm>
          <a:prstGeom prst="rect">
            <a:avLst/>
          </a:prstGeom>
          <a:noFill/>
        </p:spPr>
        <p:txBody>
          <a:bodyPr wrap="none" rtlCol="0">
            <a:spAutoFit/>
          </a:bodyPr>
          <a:lstStyle/>
          <a:p>
            <a:r>
              <a:rPr lang="en-US" sz="800" b="0" i="0" u="none" strike="noStrike">
                <a:solidFill>
                  <a:srgbClr val="898989"/>
                </a:solidFill>
                <a:effectLst/>
                <a:highlight>
                  <a:srgbClr val="F5F5F5"/>
                </a:highlight>
                <a:latin typeface="Arial" panose="020B0604020202020204" pitchFamily="34" charset="0"/>
              </a:rPr>
              <a:t>V1. JAUGUST 2024 </a:t>
            </a:r>
            <a:endParaRPr lang="en-US" sz="800"/>
          </a:p>
        </p:txBody>
      </p:sp>
      <p:sp>
        <p:nvSpPr>
          <p:cNvPr id="25" name="Rectangle 24">
            <a:extLst>
              <a:ext uri="{FF2B5EF4-FFF2-40B4-BE49-F238E27FC236}">
                <a16:creationId xmlns:a16="http://schemas.microsoft.com/office/drawing/2014/main" id="{A63E82DE-5912-BC40-AD8F-E8B926A1C613}"/>
              </a:ext>
            </a:extLst>
          </p:cNvPr>
          <p:cNvSpPr/>
          <p:nvPr/>
        </p:nvSpPr>
        <p:spPr>
          <a:xfrm>
            <a:off x="3367967" y="-2167"/>
            <a:ext cx="3103745" cy="33411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9B423F4-3081-B0B8-AC43-6BFCB0756C57}"/>
              </a:ext>
            </a:extLst>
          </p:cNvPr>
          <p:cNvSpPr/>
          <p:nvPr/>
        </p:nvSpPr>
        <p:spPr>
          <a:xfrm>
            <a:off x="3339243" y="34449"/>
            <a:ext cx="3083257"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rial"/>
              </a:rPr>
              <a:t>COMPETITIVE TAKEAWAY</a:t>
            </a:r>
            <a:endParaRPr kumimoji="0" lang="en-US" sz="1200" b="0" i="0" u="none" strike="noStrike" kern="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9CFF725E-CDB0-49B3-53A9-BCFF3CC9CD24}"/>
              </a:ext>
            </a:extLst>
          </p:cNvPr>
          <p:cNvSpPr/>
          <p:nvPr/>
        </p:nvSpPr>
        <p:spPr>
          <a:xfrm>
            <a:off x="-68592" y="1269111"/>
            <a:ext cx="315817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CAC1A2E9-B128-2D41-5693-39FB8A07C993}"/>
              </a:ext>
            </a:extLst>
          </p:cNvPr>
          <p:cNvSpPr txBox="1"/>
          <p:nvPr/>
        </p:nvSpPr>
        <p:spPr>
          <a:xfrm>
            <a:off x="3316675" y="1354437"/>
            <a:ext cx="7225364" cy="5309146"/>
          </a:xfrm>
          <a:prstGeom prst="rect">
            <a:avLst/>
          </a:prstGeom>
          <a:noFill/>
        </p:spPr>
        <p:txBody>
          <a:bodyPr wrap="square" rtlCol="0">
            <a:spAutoFit/>
          </a:bodyPr>
          <a:lstStyle/>
          <a:p>
            <a:pPr marL="285750" indent="-285750">
              <a:spcBef>
                <a:spcPts val="1800"/>
              </a:spcBef>
              <a:buClr>
                <a:srgbClr val="C00000"/>
              </a:buClr>
              <a:buFont typeface="Arial" panose="020B0604020202020204" pitchFamily="34" charset="0"/>
              <a:buChar char="•"/>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Profile</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Multiple divisions within a prominent government agency</a:t>
            </a:r>
            <a:endParaRPr lang="en-US" sz="1200">
              <a:solidFill>
                <a:prstClr val="black"/>
              </a:solidFill>
              <a:latin typeface="Arial" panose="020B0604020202020204" pitchFamily="34" charset="0"/>
              <a:cs typeface="Arial" panose="020B0604020202020204" pitchFamily="34" charset="0"/>
            </a:endParaRPr>
          </a:p>
          <a:p>
            <a:pPr marL="285750" indent="-285750">
              <a:spcBef>
                <a:spcPts val="1800"/>
              </a:spcBef>
              <a:buClr>
                <a:srgbClr val="C00000"/>
              </a:buClr>
              <a:buFont typeface="Arial" panose="020B0604020202020204" pitchFamily="34" charset="0"/>
              <a:buChar char="•"/>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Customer / business challenge </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prstClr val="black"/>
                </a:solidFill>
                <a:uLnTx/>
                <a:uFillTx/>
                <a:latin typeface="Arial" panose="020B0604020202020204" pitchFamily="34" charset="0"/>
                <a:cs typeface="Arial" panose="020B0604020202020204" pitchFamily="34" charset="0"/>
              </a:rPr>
              <a:t>Up</a:t>
            </a:r>
            <a:r>
              <a:rPr lang="en-US" sz="1200">
                <a:effectLst/>
                <a:latin typeface="Arial" panose="020B0604020202020204" pitchFamily="34" charset="0"/>
                <a:ea typeface="Calibri" panose="020F0502020204030204" pitchFamily="34" charset="0"/>
                <a:cs typeface="Arial" panose="020B0604020202020204" pitchFamily="34" charset="0"/>
              </a:rPr>
              <a:t>grading visibility solutions </a:t>
            </a:r>
            <a:r>
              <a:rPr lang="en-US" sz="1200">
                <a:latin typeface="Arial" panose="020B0604020202020204" pitchFamily="34" charset="0"/>
                <a:ea typeface="Calibri" panose="020F0502020204030204" pitchFamily="34" charset="0"/>
                <a:cs typeface="Arial" panose="020B0604020202020204" pitchFamily="34" charset="0"/>
              </a:rPr>
              <a:t>nearing EOL with a more powerful and cost-effective solution</a:t>
            </a:r>
            <a:r>
              <a:rPr lang="en-US" sz="1200">
                <a:effectLst/>
                <a:latin typeface="Arial" panose="020B0604020202020204" pitchFamily="34" charset="0"/>
                <a:ea typeface="Calibri" panose="020F0502020204030204" pitchFamily="34" charset="0"/>
                <a:cs typeface="Arial" panose="020B0604020202020204" pitchFamily="34" charset="0"/>
              </a:rPr>
              <a:t>.</a:t>
            </a:r>
            <a:r>
              <a:rPr lang="en-US" sz="1200">
                <a:latin typeface="Arial" panose="020B0604020202020204" pitchFamily="34" charset="0"/>
                <a:ea typeface="Calibri" panose="020F0502020204030204" pitchFamily="34" charset="0"/>
                <a:cs typeface="Arial" panose="020B0604020202020204" pitchFamily="34" charset="0"/>
              </a:rPr>
              <a:t> </a:t>
            </a:r>
            <a:r>
              <a:rPr lang="en-US" sz="1200" b="0" i="0" u="none" strike="noStrike" baseline="0">
                <a:latin typeface="Arial" panose="020B0604020202020204" pitchFamily="34" charset="0"/>
              </a:rPr>
              <a:t>The ongoing upgrades include modernizing the visibility infrastructure within a virtual cyber range test lab environment that gets spun up at regular intervals to evaluate cybersecurity solutions. </a:t>
            </a:r>
            <a:endParaRPr lang="en-US" sz="1200">
              <a:latin typeface="Arial" panose="020B0604020202020204" pitchFamily="34" charset="0"/>
              <a:cs typeface="Arial" panose="020B0604020202020204" pitchFamily="34" charset="0"/>
            </a:endParaRPr>
          </a:p>
          <a:p>
            <a:pPr marL="233363" marR="0" lvl="0" indent="-233363"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lang="en-US" sz="1200" b="1">
                <a:solidFill>
                  <a:prstClr val="black"/>
                </a:solidFill>
                <a:latin typeface="Arial" panose="020B0604020202020204" pitchFamily="34" charset="0"/>
                <a:cs typeface="Arial" panose="020B0604020202020204" pitchFamily="34" charset="0"/>
              </a:rPr>
              <a:t>Technology</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US" sz="1200" b="1">
                <a:solidFill>
                  <a:prstClr val="black"/>
                </a:solidFill>
                <a:latin typeface="Arial" panose="020B0604020202020204" pitchFamily="34" charset="0"/>
                <a:cs typeface="Arial" panose="020B0604020202020204" pitchFamily="34" charset="0"/>
              </a:rPr>
              <a:t>c</a:t>
            </a:r>
            <a:r>
              <a:rPr kumimoji="0" lang="en-US"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hallenge</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U</a:t>
            </a:r>
            <a:r>
              <a:rPr lang="en-US" sz="1200" err="1">
                <a:effectLst/>
                <a:latin typeface="Arial" panose="020B0604020202020204" pitchFamily="34" charset="0"/>
                <a:ea typeface="Calibri" panose="020F0502020204030204" pitchFamily="34" charset="0"/>
                <a:cs typeface="Arial" panose="020B0604020202020204" pitchFamily="34" charset="0"/>
              </a:rPr>
              <a:t>pgrading</a:t>
            </a:r>
            <a:r>
              <a:rPr lang="en-US" sz="1200">
                <a:effectLst/>
                <a:latin typeface="Arial" panose="020B0604020202020204" pitchFamily="34" charset="0"/>
                <a:ea typeface="Calibri" panose="020F0502020204030204" pitchFamily="34" charset="0"/>
                <a:cs typeface="Arial" panose="020B0604020202020204" pitchFamily="34" charset="0"/>
              </a:rPr>
              <a:t> network visibility and monitoring to ensure real-time visibility </a:t>
            </a:r>
            <a:endParaRPr lang="en-US" sz="1200">
              <a:latin typeface="Arial" panose="020B0604020202020204" pitchFamily="34" charset="0"/>
              <a:cs typeface="Arial" panose="020B0604020202020204" pitchFamily="34" charset="0"/>
            </a:endParaRPr>
          </a:p>
          <a:p>
            <a:pPr marL="285750" indent="-285750">
              <a:spcBef>
                <a:spcPts val="1800"/>
              </a:spcBef>
              <a:buClr>
                <a:srgbClr val="C00000"/>
              </a:buClr>
              <a:buFont typeface="Arial" panose="020B0604020202020204" pitchFamily="34" charset="0"/>
              <a:buChar char="•"/>
              <a:defRPr/>
            </a:pPr>
            <a:r>
              <a:rPr lang="en-US" sz="1200" b="1">
                <a:solidFill>
                  <a:prstClr val="black"/>
                </a:solidFill>
                <a:latin typeface="Arial" panose="020B0604020202020204" pitchFamily="34" charset="0"/>
                <a:cs typeface="Arial" panose="020B0604020202020204" pitchFamily="34" charset="0"/>
              </a:rPr>
              <a:t>Account entry / evaluation </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r>
              <a:rPr kumimoji="0" lang="en-US" sz="12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 </a:t>
            </a:r>
            <a:r>
              <a:rPr lang="en-US" sz="1200">
                <a:solidFill>
                  <a:prstClr val="black"/>
                </a:solidFill>
                <a:latin typeface="Arial" panose="020B0604020202020204" pitchFamily="34" charset="0"/>
                <a:cs typeface="Arial" panose="020B0604020202020204" pitchFamily="34" charset="0"/>
              </a:rPr>
              <a:t>After seeing what Keysight could do, the customer conducted a formal eval</a:t>
            </a:r>
            <a:endParaRPr kumimoji="0" lang="en-US" sz="1200" b="1" i="0" u="none" strike="noStrike" kern="1200" cap="none" spc="0" normalizeH="0" baseline="0" noProof="0">
              <a:ln>
                <a:noFill/>
              </a:ln>
              <a:solidFill>
                <a:srgbClr val="C00000"/>
              </a:solidFill>
              <a:effectLst/>
              <a:highlight>
                <a:srgbClr val="FFFF00"/>
              </a:highlight>
              <a:uLnTx/>
              <a:uFillTx/>
              <a:latin typeface="Arial" panose="020B0604020202020204" pitchFamily="34" charset="0"/>
              <a:cs typeface="Arial" panose="020B0604020202020204" pitchFamily="34" charset="0"/>
            </a:endParaRPr>
          </a:p>
          <a:p>
            <a:pPr marL="285750" indent="-285750">
              <a:spcBef>
                <a:spcPts val="1800"/>
              </a:spcBef>
              <a:buClr>
                <a:srgbClr val="C00000"/>
              </a:buClr>
              <a:buFont typeface="Arial" panose="020B0604020202020204" pitchFamily="34" charset="0"/>
              <a:buChar char="•"/>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Solution</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US" sz="1200">
                <a:solidFill>
                  <a:prstClr val="black"/>
                </a:solidFill>
                <a:latin typeface="Arial" panose="020B0604020202020204" pitchFamily="34" charset="0"/>
                <a:cs typeface="Arial" panose="020B0604020202020204" pitchFamily="34" charset="0"/>
              </a:rPr>
              <a:t> </a:t>
            </a:r>
            <a:r>
              <a:rPr lang="en-US" sz="1200" b="0" i="0" u="none" strike="noStrike" baseline="0">
                <a:solidFill>
                  <a:srgbClr val="000000"/>
                </a:solidFill>
                <a:latin typeface="Arial" panose="020B0604020202020204" pitchFamily="34" charset="0"/>
              </a:rPr>
              <a:t>Keysight’s hybrid physical and virtual visibility platform featuring network and virtual taps, Keysight’s Vision network packet brokers (NPBs) and </a:t>
            </a:r>
            <a:r>
              <a:rPr lang="en-US" sz="1200" b="0" i="0" u="none" strike="noStrike" baseline="0" err="1">
                <a:solidFill>
                  <a:srgbClr val="000000"/>
                </a:solidFill>
                <a:latin typeface="Arial" panose="020B0604020202020204" pitchFamily="34" charset="0"/>
              </a:rPr>
              <a:t>CloudLens</a:t>
            </a:r>
            <a:r>
              <a:rPr lang="en-US" sz="1200" b="0" i="0" u="none" strike="noStrike" baseline="0">
                <a:solidFill>
                  <a:srgbClr val="000000"/>
                </a:solidFill>
                <a:latin typeface="Arial" panose="020B0604020202020204" pitchFamily="34" charset="0"/>
              </a:rPr>
              <a:t> technology </a:t>
            </a:r>
            <a:endParaRPr kumimoji="0" lang="en-US" sz="1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indent="-285750">
              <a:spcBef>
                <a:spcPts val="1800"/>
              </a:spcBef>
              <a:buClr>
                <a:srgbClr val="C00000"/>
              </a:buClr>
              <a:buFont typeface="Arial" panose="020B0604020202020204" pitchFamily="34" charset="0"/>
              <a:buChar char="•"/>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Benefits</a:t>
            </a:r>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a:latin typeface="Arial" panose="020B0604020202020204" pitchFamily="34" charset="0"/>
                <a:cs typeface="Arial" panose="020B0604020202020204" pitchFamily="34" charset="0"/>
              </a:rPr>
              <a:t>Time-saving, error-preventing configuration UI and workflow </a:t>
            </a:r>
          </a:p>
          <a:p>
            <a:pPr marL="742950" lvl="1" indent="-285750">
              <a:buFont typeface="Arial" panose="020B0604020202020204" pitchFamily="34" charset="0"/>
              <a:buChar char="•"/>
            </a:pPr>
            <a:r>
              <a:rPr lang="en-US" sz="1200">
                <a:latin typeface="Arial" panose="020B0604020202020204" pitchFamily="34" charset="0"/>
                <a:cs typeface="Arial" panose="020B0604020202020204" pitchFamily="34" charset="0"/>
              </a:rPr>
              <a:t>On-the-fly traffic mapping changes </a:t>
            </a:r>
          </a:p>
          <a:p>
            <a:pPr marL="742950" lvl="1" indent="-285750">
              <a:buFont typeface="Arial" panose="020B0604020202020204" pitchFamily="34" charset="0"/>
              <a:buChar char="•"/>
            </a:pPr>
            <a:r>
              <a:rPr lang="en-US" sz="1200">
                <a:latin typeface="Arial" panose="020B0604020202020204" pitchFamily="34" charset="0"/>
                <a:cs typeface="Arial" panose="020B0604020202020204" pitchFamily="34" charset="0"/>
              </a:rPr>
              <a:t>Extensive virtual/cloud visibility capabilities </a:t>
            </a:r>
          </a:p>
          <a:p>
            <a:pPr marL="742950" lvl="1" indent="-285750">
              <a:buFont typeface="Arial" panose="020B0604020202020204" pitchFamily="34" charset="0"/>
              <a:buChar char="•"/>
            </a:pPr>
            <a:r>
              <a:rPr lang="en-US" sz="1200">
                <a:latin typeface="Arial" panose="020B0604020202020204" pitchFamily="34" charset="0"/>
                <a:cs typeface="Arial" panose="020B0604020202020204" pitchFamily="34" charset="0"/>
              </a:rPr>
              <a:t>Single pane of glass for management </a:t>
            </a:r>
          </a:p>
          <a:p>
            <a:pPr marL="742950" lvl="1" indent="-285750">
              <a:buFont typeface="Arial" panose="020B0604020202020204" pitchFamily="34" charset="0"/>
              <a:buChar char="•"/>
            </a:pPr>
            <a:r>
              <a:rPr lang="en-US" sz="1200">
                <a:latin typeface="Arial" panose="020B0604020202020204" pitchFamily="34" charset="0"/>
                <a:cs typeface="Arial" panose="020B0604020202020204" pitchFamily="34" charset="0"/>
              </a:rPr>
              <a:t>Long-term cost of ownership advantages </a:t>
            </a:r>
          </a:p>
          <a:p>
            <a:pPr lvl="1"/>
            <a:endParaRPr lang="en-US" sz="1200">
              <a:latin typeface="Arial" panose="020B0604020202020204" pitchFamily="34" charset="0"/>
              <a:cs typeface="Arial" panose="020B0604020202020204" pitchFamily="34" charset="0"/>
            </a:endParaRPr>
          </a:p>
          <a:p>
            <a:pPr marL="171450" marR="0" indent="-171450">
              <a:spcBef>
                <a:spcPts val="0"/>
              </a:spcBef>
              <a:spcAft>
                <a:spcPts val="0"/>
              </a:spcAft>
              <a:buClr>
                <a:srgbClr val="C00000"/>
              </a:buClr>
              <a:buFont typeface="Arial" panose="020B0604020202020204" pitchFamily="34" charset="0"/>
              <a:buChar char="•"/>
            </a:pPr>
            <a:r>
              <a:rPr lang="en-US" sz="1200" b="1">
                <a:solidFill>
                  <a:srgbClr val="000000"/>
                </a:solidFill>
                <a:latin typeface="Arial" panose="020B0604020202020204" pitchFamily="34" charset="0"/>
                <a:ea typeface="Calibri" panose="020F0502020204030204" pitchFamily="34" charset="0"/>
                <a:cs typeface="Arial" panose="020B0604020202020204" pitchFamily="34" charset="0"/>
              </a:rPr>
              <a:t>Why Keysight?</a:t>
            </a:r>
            <a:r>
              <a:rPr lang="en-US" sz="12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b="0" i="0" u="none" strike="noStrike" baseline="0">
                <a:solidFill>
                  <a:srgbClr val="000000"/>
                </a:solidFill>
                <a:latin typeface="Arial" panose="020B0604020202020204" pitchFamily="34" charset="0"/>
              </a:rPr>
              <a:t>Keysight’s physical and virtual visibility portfolio demonstrated compelling advantages over competitive offerings in terms of scope, ease of use, and performance. The agency team found Keysight’s virtual taps (</a:t>
            </a:r>
            <a:r>
              <a:rPr lang="en-US" sz="1200" b="0" i="0" u="none" strike="noStrike" baseline="0" err="1">
                <a:solidFill>
                  <a:srgbClr val="000000"/>
                </a:solidFill>
                <a:latin typeface="Arial" panose="020B0604020202020204" pitchFamily="34" charset="0"/>
              </a:rPr>
              <a:t>vTaps</a:t>
            </a:r>
            <a:r>
              <a:rPr lang="en-US" sz="1200" b="0" i="0" u="none" strike="noStrike" baseline="0">
                <a:solidFill>
                  <a:srgbClr val="000000"/>
                </a:solidFill>
                <a:latin typeface="Arial" panose="020B0604020202020204" pitchFamily="34" charset="0"/>
              </a:rPr>
              <a:t>) easy to spin up dynamically using Kubernetes containers while deploying virtual security solutions </a:t>
            </a:r>
            <a:r>
              <a:rPr lang="en-US" sz="1200">
                <a:solidFill>
                  <a:srgbClr val="000000"/>
                </a:solidFill>
                <a:latin typeface="Arial" panose="020B0604020202020204" pitchFamily="34" charset="0"/>
              </a:rPr>
              <a:t>for </a:t>
            </a:r>
            <a:r>
              <a:rPr lang="en-US" sz="1200" b="0" i="0" u="none" strike="noStrike" baseline="0">
                <a:solidFill>
                  <a:srgbClr val="000000"/>
                </a:solidFill>
                <a:latin typeface="Arial" panose="020B0604020202020204" pitchFamily="34" charset="0"/>
              </a:rPr>
              <a:t>test purposes. Hundreds of virtual devices can be brought up or down on demand to simulate capacity and test performance at scale. </a:t>
            </a:r>
            <a:endParaRPr lang="en-US" sz="100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CB12535-9D3A-1B17-02A5-AF8F6F342B33}"/>
              </a:ext>
            </a:extLst>
          </p:cNvPr>
          <p:cNvSpPr txBox="1"/>
          <p:nvPr/>
        </p:nvSpPr>
        <p:spPr>
          <a:xfrm>
            <a:off x="221371" y="638163"/>
            <a:ext cx="2578249" cy="553998"/>
          </a:xfrm>
          <a:prstGeom prst="rect">
            <a:avLst/>
          </a:prstGeom>
          <a:noFill/>
        </p:spPr>
        <p:txBody>
          <a:bodyPr wrap="square" rtlCol="0">
            <a:spAutoFit/>
          </a:bodyPr>
          <a:lstStyle/>
          <a:p>
            <a:pPr algn="ctr"/>
            <a:r>
              <a:rPr lang="en-US" sz="3000">
                <a:solidFill>
                  <a:schemeClr val="bg1"/>
                </a:solidFill>
                <a:latin typeface="Arial" panose="020B0604020202020204" pitchFamily="34" charset="0"/>
                <a:cs typeface="Arial" panose="020B0604020202020204" pitchFamily="34" charset="0"/>
              </a:rPr>
              <a:t>Government</a:t>
            </a:r>
          </a:p>
        </p:txBody>
      </p:sp>
    </p:spTree>
    <p:extLst>
      <p:ext uri="{BB962C8B-B14F-4D97-AF65-F5344CB8AC3E}">
        <p14:creationId xmlns:p14="http://schemas.microsoft.com/office/powerpoint/2010/main" val="338751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18807" y="1429710"/>
            <a:ext cx="3063729" cy="5483120"/>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F44D1225-3998-0962-5475-A9B3E6EE22E6}"/>
              </a:ext>
            </a:extLst>
          </p:cNvPr>
          <p:cNvCxnSpPr>
            <a:cxnSpLocks/>
          </p:cNvCxnSpPr>
          <p:nvPr/>
        </p:nvCxnSpPr>
        <p:spPr>
          <a:xfrm>
            <a:off x="3293079" y="1151287"/>
            <a:ext cx="8599686" cy="0"/>
          </a:xfrm>
          <a:prstGeom prst="line">
            <a:avLst/>
          </a:prstGeom>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39C465B3-FEE7-070B-9F6D-F79A1EED55CD}"/>
              </a:ext>
            </a:extLst>
          </p:cNvPr>
          <p:cNvSpPr/>
          <p:nvPr/>
        </p:nvSpPr>
        <p:spPr>
          <a:xfrm>
            <a:off x="-20340" y="1212384"/>
            <a:ext cx="3057069" cy="349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D644D62-7F88-60AB-3A00-563C75580C92}"/>
              </a:ext>
            </a:extLst>
          </p:cNvPr>
          <p:cNvSpPr txBox="1"/>
          <p:nvPr/>
        </p:nvSpPr>
        <p:spPr>
          <a:xfrm>
            <a:off x="899867" y="608608"/>
            <a:ext cx="1240835" cy="553998"/>
          </a:xfrm>
          <a:prstGeom prst="rect">
            <a:avLst/>
          </a:prstGeom>
          <a:noFill/>
        </p:spPr>
        <p:txBody>
          <a:bodyPr wrap="square" rtlCol="0">
            <a:spAutoFit/>
          </a:bodyPr>
          <a:lstStyle/>
          <a:p>
            <a:r>
              <a:rPr lang="en-US" sz="3000">
                <a:solidFill>
                  <a:schemeClr val="bg1"/>
                </a:solidFill>
                <a:latin typeface="Arial" panose="020B0604020202020204" pitchFamily="34" charset="0"/>
                <a:cs typeface="Arial" panose="020B0604020202020204" pitchFamily="34" charset="0"/>
              </a:rPr>
              <a:t>Retail</a:t>
            </a:r>
          </a:p>
        </p:txBody>
      </p:sp>
      <p:sp>
        <p:nvSpPr>
          <p:cNvPr id="7" name="TextBox 6">
            <a:extLst>
              <a:ext uri="{FF2B5EF4-FFF2-40B4-BE49-F238E27FC236}">
                <a16:creationId xmlns:a16="http://schemas.microsoft.com/office/drawing/2014/main" id="{8F6467D1-C58E-7FE1-097B-AC477B63346B}"/>
              </a:ext>
            </a:extLst>
          </p:cNvPr>
          <p:cNvSpPr txBox="1"/>
          <p:nvPr/>
        </p:nvSpPr>
        <p:spPr>
          <a:xfrm>
            <a:off x="3293079" y="512418"/>
            <a:ext cx="7513841" cy="461665"/>
          </a:xfrm>
          <a:prstGeom prst="rect">
            <a:avLst/>
          </a:prstGeom>
          <a:noFill/>
        </p:spPr>
        <p:txBody>
          <a:bodyPr wrap="square" lIns="91440" tIns="45720" rIns="91440" bIns="45720" rtlCol="0" anchor="t">
            <a:spAutoFit/>
          </a:bodyPr>
          <a:lstStyle/>
          <a:p>
            <a:r>
              <a:rPr lang="en-US" sz="2400" dirty="0">
                <a:latin typeface="Arial"/>
                <a:cs typeface="Arial"/>
              </a:rPr>
              <a:t>US Court Finds in Favor of Keysight Visibility</a:t>
            </a:r>
          </a:p>
        </p:txBody>
      </p:sp>
      <p:sp>
        <p:nvSpPr>
          <p:cNvPr id="19" name="TextBox 18">
            <a:extLst>
              <a:ext uri="{FF2B5EF4-FFF2-40B4-BE49-F238E27FC236}">
                <a16:creationId xmlns:a16="http://schemas.microsoft.com/office/drawing/2014/main" id="{60959739-E051-274F-D575-0D43FF0D8F7D}"/>
              </a:ext>
            </a:extLst>
          </p:cNvPr>
          <p:cNvSpPr txBox="1"/>
          <p:nvPr/>
        </p:nvSpPr>
        <p:spPr>
          <a:xfrm>
            <a:off x="10878031" y="6385555"/>
            <a:ext cx="1085554" cy="215444"/>
          </a:xfrm>
          <a:prstGeom prst="rect">
            <a:avLst/>
          </a:prstGeom>
          <a:noFill/>
        </p:spPr>
        <p:txBody>
          <a:bodyPr wrap="none" lIns="91440" tIns="45720" rIns="91440" bIns="45720" rtlCol="0" anchor="t">
            <a:spAutoFit/>
          </a:bodyPr>
          <a:lstStyle/>
          <a:p>
            <a:r>
              <a:rPr lang="en-US" sz="800" b="0" i="0" u="none" strike="noStrike">
                <a:solidFill>
                  <a:srgbClr val="898989"/>
                </a:solidFill>
                <a:effectLst/>
                <a:highlight>
                  <a:srgbClr val="F5F5F5"/>
                </a:highlight>
                <a:latin typeface="Arial"/>
                <a:cs typeface="Arial"/>
              </a:rPr>
              <a:t>V1. </a:t>
            </a:r>
            <a:r>
              <a:rPr lang="en-US" sz="800">
                <a:solidFill>
                  <a:srgbClr val="898989"/>
                </a:solidFill>
                <a:highlight>
                  <a:srgbClr val="F5F5F5"/>
                </a:highlight>
                <a:latin typeface="Arial"/>
                <a:cs typeface="Arial"/>
              </a:rPr>
              <a:t>AUGUST </a:t>
            </a:r>
            <a:r>
              <a:rPr lang="en-US" sz="800" b="0" i="0" u="none" strike="noStrike">
                <a:solidFill>
                  <a:srgbClr val="898989"/>
                </a:solidFill>
                <a:effectLst/>
                <a:highlight>
                  <a:srgbClr val="F5F5F5"/>
                </a:highlight>
                <a:latin typeface="Arial"/>
                <a:cs typeface="Arial"/>
              </a:rPr>
              <a:t>2024 </a:t>
            </a:r>
            <a:endParaRPr lang="en-US" sz="800">
              <a:latin typeface="Arial"/>
              <a:cs typeface="Arial"/>
            </a:endParaRPr>
          </a:p>
        </p:txBody>
      </p:sp>
      <p:sp>
        <p:nvSpPr>
          <p:cNvPr id="25" name="Rectangle 24">
            <a:extLst>
              <a:ext uri="{FF2B5EF4-FFF2-40B4-BE49-F238E27FC236}">
                <a16:creationId xmlns:a16="http://schemas.microsoft.com/office/drawing/2014/main" id="{A63E82DE-5912-BC40-AD8F-E8B926A1C613}"/>
              </a:ext>
            </a:extLst>
          </p:cNvPr>
          <p:cNvSpPr/>
          <p:nvPr/>
        </p:nvSpPr>
        <p:spPr>
          <a:xfrm>
            <a:off x="3367967" y="-2167"/>
            <a:ext cx="3103745" cy="33411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9B423F4-3081-B0B8-AC43-6BFCB0756C57}"/>
              </a:ext>
            </a:extLst>
          </p:cNvPr>
          <p:cNvSpPr/>
          <p:nvPr/>
        </p:nvSpPr>
        <p:spPr>
          <a:xfrm>
            <a:off x="3339243" y="34449"/>
            <a:ext cx="3083257"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rial"/>
              </a:rPr>
              <a:t>COMPETITIVE TAKEAWAY</a:t>
            </a:r>
            <a:endParaRPr kumimoji="0" lang="en-US" sz="1200" b="0" i="0" u="none" strike="noStrike" kern="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9CFF725E-CDB0-49B3-53A9-BCFF3CC9CD24}"/>
              </a:ext>
            </a:extLst>
          </p:cNvPr>
          <p:cNvSpPr/>
          <p:nvPr/>
        </p:nvSpPr>
        <p:spPr>
          <a:xfrm>
            <a:off x="-27625" y="1269111"/>
            <a:ext cx="3068048"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F41CE0E2-6558-5FDD-0CF6-9CD870BF78CB}"/>
              </a:ext>
            </a:extLst>
          </p:cNvPr>
          <p:cNvSpPr txBox="1"/>
          <p:nvPr/>
        </p:nvSpPr>
        <p:spPr>
          <a:xfrm>
            <a:off x="3334045" y="1263964"/>
            <a:ext cx="8449607" cy="5170646"/>
          </a:xfrm>
          <a:prstGeom prst="rect">
            <a:avLst/>
          </a:prstGeom>
          <a:noFill/>
        </p:spPr>
        <p:txBody>
          <a:bodyPr wrap="square" lIns="91440" tIns="45720" rIns="91440" bIns="45720" anchor="t">
            <a:spAutoFit/>
          </a:bodyPr>
          <a:lstStyle/>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Arial"/>
                <a:cs typeface="Arial"/>
              </a:rPr>
              <a:t>Profile – </a:t>
            </a:r>
            <a:r>
              <a:rPr kumimoji="0" lang="en-US" sz="1200" i="0" u="none" strike="noStrike" kern="1200" cap="none" spc="0" normalizeH="0" baseline="0" noProof="0">
                <a:ln>
                  <a:noFill/>
                </a:ln>
                <a:solidFill>
                  <a:prstClr val="black"/>
                </a:solidFill>
                <a:effectLst/>
                <a:uLnTx/>
                <a:uFillTx/>
                <a:latin typeface="Arial"/>
                <a:cs typeface="Arial"/>
              </a:rPr>
              <a:t>Top-tier court in US judicial branch</a:t>
            </a: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Arial"/>
                <a:cs typeface="Arial"/>
              </a:rPr>
              <a:t>Customer / business challenge </a:t>
            </a:r>
            <a:r>
              <a:rPr kumimoji="0" lang="en-US" sz="1200" b="0" i="0" u="none" strike="noStrike" kern="1200" cap="none" spc="0" normalizeH="0" baseline="0" noProof="0">
                <a:ln>
                  <a:noFill/>
                </a:ln>
                <a:solidFill>
                  <a:prstClr val="black"/>
                </a:solidFill>
                <a:effectLst/>
                <a:uLnTx/>
                <a:uFillTx/>
                <a:latin typeface="Arial"/>
                <a:cs typeface="Arial"/>
              </a:rPr>
              <a:t>– </a:t>
            </a:r>
            <a:r>
              <a:rPr lang="en-US" sz="1200" b="0" i="0" u="none" strike="noStrike" baseline="0">
                <a:solidFill>
                  <a:srgbClr val="000000"/>
                </a:solidFill>
                <a:latin typeface="Arial"/>
                <a:cs typeface="Arial"/>
              </a:rPr>
              <a:t>Modernizing existing Keysight network packet brokers (NPBs) with a future-ready hybrid visibility fabric to ensure monitoring and detection tools get exactly the right network data needed for analysis</a:t>
            </a:r>
            <a:r>
              <a:rPr lang="en-US" sz="1200">
                <a:solidFill>
                  <a:srgbClr val="000000"/>
                </a:solidFill>
                <a:latin typeface="Arial"/>
                <a:cs typeface="Arial"/>
              </a:rPr>
              <a:t>.</a:t>
            </a:r>
            <a:endParaRPr lang="en-US" sz="1000">
              <a:solidFill>
                <a:prstClr val="black"/>
              </a:solidFill>
              <a:latin typeface="Arial" panose="020B0604020202020204" pitchFamily="34" charset="0"/>
              <a:cs typeface="Arial" panose="020B0604020202020204" pitchFamily="34" charset="0"/>
            </a:endParaRPr>
          </a:p>
          <a:p>
            <a:pPr marL="233045" marR="0" lvl="0" indent="-233045" algn="l" defTabSz="914400" rtl="0" eaLnBrk="1" fontAlgn="auto" latinLnBrk="0" hangingPunct="1">
              <a:lnSpc>
                <a:spcPct val="100000"/>
              </a:lnSpc>
              <a:spcBef>
                <a:spcPts val="1800"/>
              </a:spcBef>
              <a:spcAft>
                <a:spcPts val="0"/>
              </a:spcAft>
              <a:buClr>
                <a:srgbClr val="FF0000"/>
              </a:buClr>
              <a:buSzTx/>
              <a:buFont typeface="Arial" panose="020B0604020202020204" pitchFamily="34" charset="0"/>
              <a:buChar char="•"/>
              <a:tabLst/>
              <a:defRPr/>
            </a:pPr>
            <a:r>
              <a:rPr lang="en-US" sz="1200" b="1">
                <a:solidFill>
                  <a:prstClr val="black"/>
                </a:solidFill>
                <a:latin typeface="Arial"/>
                <a:cs typeface="Arial"/>
              </a:rPr>
              <a:t>Technology</a:t>
            </a:r>
            <a:r>
              <a:rPr kumimoji="0" lang="en-US" sz="1200" b="1" i="0" u="none" strike="noStrike" kern="1200" cap="none" spc="0" normalizeH="0" baseline="0" noProof="0">
                <a:ln>
                  <a:noFill/>
                </a:ln>
                <a:solidFill>
                  <a:prstClr val="black"/>
                </a:solidFill>
                <a:effectLst/>
                <a:uLnTx/>
                <a:uFillTx/>
                <a:latin typeface="Arial"/>
                <a:cs typeface="Arial"/>
              </a:rPr>
              <a:t> </a:t>
            </a:r>
            <a:r>
              <a:rPr lang="en-US" sz="1200" b="1">
                <a:solidFill>
                  <a:prstClr val="black"/>
                </a:solidFill>
                <a:latin typeface="Arial"/>
                <a:cs typeface="Arial"/>
              </a:rPr>
              <a:t>c</a:t>
            </a:r>
            <a:r>
              <a:rPr kumimoji="0" lang="en-US" sz="1200" b="1" i="0" u="none" strike="noStrike" kern="1200" cap="none" spc="0" normalizeH="0" baseline="0" noProof="0" err="1">
                <a:ln>
                  <a:noFill/>
                </a:ln>
                <a:solidFill>
                  <a:prstClr val="black"/>
                </a:solidFill>
                <a:effectLst/>
                <a:uLnTx/>
                <a:uFillTx/>
                <a:latin typeface="Arial"/>
                <a:cs typeface="Arial"/>
              </a:rPr>
              <a:t>hallenge</a:t>
            </a:r>
            <a:r>
              <a:rPr kumimoji="0" lang="en-US" sz="1200" b="1" i="0" u="none" strike="noStrike" kern="1200" cap="none" spc="0" normalizeH="0" baseline="0" noProof="0">
                <a:ln>
                  <a:noFill/>
                </a:ln>
                <a:solidFill>
                  <a:prstClr val="black"/>
                </a:solidFill>
                <a:effectLst/>
                <a:uLnTx/>
                <a:uFillTx/>
                <a:latin typeface="Arial"/>
                <a:cs typeface="Arial"/>
              </a:rPr>
              <a:t> </a:t>
            </a:r>
            <a:r>
              <a:rPr kumimoji="0" lang="en-US" sz="1200" b="0" i="0" u="none" strike="noStrike" kern="1200" cap="none" spc="0" normalizeH="0" baseline="0" noProof="0">
                <a:ln>
                  <a:noFill/>
                </a:ln>
                <a:solidFill>
                  <a:prstClr val="black"/>
                </a:solidFill>
                <a:effectLst/>
                <a:uLnTx/>
                <a:uFillTx/>
                <a:latin typeface="Arial"/>
                <a:cs typeface="Arial"/>
              </a:rPr>
              <a:t>– </a:t>
            </a:r>
            <a:r>
              <a:rPr lang="en-US" sz="1200" b="0" i="0" u="none" strike="noStrike" baseline="0">
                <a:solidFill>
                  <a:srgbClr val="000000"/>
                </a:solidFill>
                <a:latin typeface="Arial"/>
                <a:cs typeface="Arial"/>
              </a:rPr>
              <a:t>modern capabilities — decryption, deduplication, packet trimming and others — needed by security team to minimize the amount of traffic sent to security tools and optimize utilization without missing critical data. Going forward, the customer wanted to align with Zero Trust cybersecurity strategies and </a:t>
            </a:r>
            <a:r>
              <a:rPr lang="en-US" sz="1200" b="0" i="0" u="none" strike="noStrike" baseline="0" err="1">
                <a:solidFill>
                  <a:srgbClr val="000000"/>
                </a:solidFill>
                <a:latin typeface="Arial"/>
                <a:cs typeface="Arial"/>
              </a:rPr>
              <a:t>and</a:t>
            </a:r>
            <a:r>
              <a:rPr lang="en-US" sz="1200" b="0" i="0" u="none" strike="noStrike" baseline="0">
                <a:solidFill>
                  <a:srgbClr val="000000"/>
                </a:solidFill>
                <a:latin typeface="Arial"/>
                <a:cs typeface="Arial"/>
              </a:rPr>
              <a:t> accommodate technologies like security orchestration, automation and response (SOAR) that promote faster, more agile detection and incident response. </a:t>
            </a:r>
            <a:endParaRPr lang="en-US" sz="1400" b="1">
              <a:solidFill>
                <a:prstClr val="black"/>
              </a:solidFill>
              <a:latin typeface="Arial"/>
              <a:cs typeface="Arial"/>
            </a:endParaRPr>
          </a:p>
          <a:p>
            <a:pPr marL="285750" marR="0" lvl="0" indent="-2857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lang="en-US" sz="1200" b="1">
                <a:solidFill>
                  <a:prstClr val="black"/>
                </a:solidFill>
                <a:latin typeface="Arial"/>
                <a:cs typeface="Arial"/>
              </a:rPr>
              <a:t>Account entry / evaluation </a:t>
            </a:r>
            <a:r>
              <a:rPr kumimoji="0" lang="en-US" sz="1200" b="1" i="0" u="none" strike="noStrike" kern="1200" cap="none" spc="0" normalizeH="0" baseline="0" noProof="0">
                <a:ln>
                  <a:noFill/>
                </a:ln>
                <a:solidFill>
                  <a:prstClr val="black"/>
                </a:solidFill>
                <a:effectLst/>
                <a:uLnTx/>
                <a:uFillTx/>
                <a:latin typeface="Arial"/>
                <a:cs typeface="Arial"/>
              </a:rPr>
              <a:t>–</a:t>
            </a:r>
            <a:r>
              <a:rPr kumimoji="0" lang="en-US" sz="1200" i="0" u="none" strike="noStrike" kern="1200" cap="none" spc="0" normalizeH="0" baseline="0" noProof="0">
                <a:ln>
                  <a:noFill/>
                </a:ln>
                <a:solidFill>
                  <a:srgbClr val="C00000"/>
                </a:solidFill>
                <a:effectLst/>
                <a:uLnTx/>
                <a:uFillTx/>
                <a:latin typeface="Arial"/>
                <a:cs typeface="Arial"/>
              </a:rPr>
              <a:t> </a:t>
            </a:r>
            <a:r>
              <a:rPr kumimoji="0" lang="en-US" sz="1200" i="0" u="none" strike="noStrike" kern="1200" cap="none" spc="0" normalizeH="0" baseline="0" noProof="0">
                <a:ln>
                  <a:noFill/>
                </a:ln>
                <a:effectLst/>
                <a:uLnTx/>
                <a:uFillTx/>
                <a:latin typeface="Arial"/>
                <a:cs typeface="Arial"/>
              </a:rPr>
              <a:t>RFI (but Keysight was the incumbent), timing driven by impending M-21-31 regulations</a:t>
            </a:r>
            <a:r>
              <a:rPr lang="en-US" sz="1200">
                <a:latin typeface="Arial"/>
                <a:cs typeface="Arial"/>
              </a:rPr>
              <a:t>.</a:t>
            </a:r>
            <a:endParaRPr lang="en-US" sz="120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285750" indent="-285750">
              <a:spcBef>
                <a:spcPts val="1800"/>
              </a:spcBef>
              <a:buClr>
                <a:srgbClr val="C00000"/>
              </a:buClr>
              <a:buFont typeface="Arial" panose="020B0604020202020204" pitchFamily="34" charset="0"/>
              <a:buChar char="•"/>
              <a:defRPr/>
            </a:pPr>
            <a:r>
              <a:rPr kumimoji="0" lang="en-US" sz="1200" b="1" i="0" u="none" strike="noStrike" kern="1200" cap="none" spc="0" normalizeH="0" baseline="0" noProof="0">
                <a:ln>
                  <a:noFill/>
                </a:ln>
                <a:solidFill>
                  <a:prstClr val="black"/>
                </a:solidFill>
                <a:effectLst/>
                <a:uLnTx/>
                <a:uFillTx/>
                <a:latin typeface="Arial"/>
                <a:cs typeface="Arial"/>
              </a:rPr>
              <a:t>Solution</a:t>
            </a:r>
            <a:r>
              <a:rPr kumimoji="0" lang="en-US" sz="1200" b="0" i="0" u="none" strike="noStrike" kern="1200" cap="none" spc="0" normalizeH="0" baseline="0" noProof="0">
                <a:ln>
                  <a:noFill/>
                </a:ln>
                <a:solidFill>
                  <a:prstClr val="black"/>
                </a:solidFill>
                <a:effectLst/>
                <a:uLnTx/>
                <a:uFillTx/>
                <a:latin typeface="Arial"/>
                <a:cs typeface="Arial"/>
              </a:rPr>
              <a:t> </a:t>
            </a:r>
            <a:r>
              <a:rPr lang="en-US" sz="1200">
                <a:solidFill>
                  <a:prstClr val="black"/>
                </a:solidFill>
                <a:latin typeface="Arial"/>
                <a:cs typeface="Arial"/>
              </a:rPr>
              <a:t>– </a:t>
            </a:r>
            <a:r>
              <a:rPr lang="en-US" sz="1200" b="0" i="0" u="none" strike="noStrike" baseline="0">
                <a:solidFill>
                  <a:srgbClr val="000000"/>
                </a:solidFill>
                <a:latin typeface="Arial"/>
                <a:cs typeface="Arial"/>
              </a:rPr>
              <a:t>Vision E40 network packet brokers (NPBs) with migration path to Vision </a:t>
            </a:r>
            <a:r>
              <a:rPr lang="en-US" sz="1200">
                <a:solidFill>
                  <a:srgbClr val="000000"/>
                </a:solidFill>
                <a:latin typeface="Arial"/>
                <a:cs typeface="Arial"/>
              </a:rPr>
              <a:t>X.</a:t>
            </a:r>
            <a:endParaRPr lang="en-US" sz="1000" b="0" i="0" u="none" strike="noStrike" baseline="0">
              <a:solidFill>
                <a:srgbClr val="000000"/>
              </a:solidFill>
              <a:latin typeface="Arial"/>
              <a:cs typeface="Arial"/>
            </a:endParaRPr>
          </a:p>
          <a:p>
            <a:pPr marL="285750" indent="-285750">
              <a:spcBef>
                <a:spcPts val="1800"/>
              </a:spcBef>
              <a:buClr>
                <a:srgbClr val="C00000"/>
              </a:buClr>
              <a:buFont typeface="Arial" panose="020B0604020202020204" pitchFamily="34" charset="0"/>
              <a:buChar char="•"/>
              <a:defRPr/>
            </a:pPr>
            <a:r>
              <a:rPr kumimoji="0" lang="en-US" sz="1200" b="1" i="0" u="none" strike="noStrike" kern="1200" cap="none" spc="0" normalizeH="0" baseline="0" noProof="0">
                <a:ln>
                  <a:noFill/>
                </a:ln>
                <a:solidFill>
                  <a:prstClr val="black"/>
                </a:solidFill>
                <a:effectLst/>
                <a:uLnTx/>
                <a:uFillTx/>
                <a:latin typeface="Arial"/>
                <a:cs typeface="Arial"/>
              </a:rPr>
              <a:t>Benefits</a:t>
            </a:r>
            <a:r>
              <a:rPr kumimoji="0" lang="en-US" sz="1200" kern="1200" cap="none" spc="0" normalizeH="0" noProof="0">
                <a:ln>
                  <a:noFill/>
                </a:ln>
                <a:solidFill>
                  <a:prstClr val="black"/>
                </a:solidFill>
                <a:effectLst/>
                <a:uLnTx/>
                <a:uFillTx/>
                <a:latin typeface="Arial"/>
                <a:cs typeface="Arial"/>
              </a:rPr>
              <a:t> </a:t>
            </a:r>
            <a:r>
              <a:rPr lang="en-US" sz="1200">
                <a:solidFill>
                  <a:prstClr val="black"/>
                </a:solidFill>
                <a:latin typeface="Arial"/>
                <a:cs typeface="Arial"/>
              </a:rPr>
              <a:t>– </a:t>
            </a:r>
            <a:r>
              <a:rPr lang="en-US" sz="1200" b="0" i="0" u="none" strike="noStrike" baseline="0">
                <a:solidFill>
                  <a:srgbClr val="000000"/>
                </a:solidFill>
                <a:latin typeface="Arial"/>
                <a:cs typeface="Arial"/>
              </a:rPr>
              <a:t>The newer E40 solution increases port density in a compact form factor while delivering the same feature functionality. New NPBs seamlessly assumed the role of aggregating and preprocessing traffic from the network for analysis by performance and security monitoring and detection solutions — without the security team needing to learn a new solution or UI. </a:t>
            </a:r>
          </a:p>
          <a:p>
            <a:pPr marL="285750" indent="-285750">
              <a:spcBef>
                <a:spcPts val="1800"/>
              </a:spcBef>
              <a:buClr>
                <a:srgbClr val="C00000"/>
              </a:buClr>
              <a:buFont typeface="Arial" panose="020B0604020202020204" pitchFamily="34" charset="0"/>
              <a:buChar char="•"/>
              <a:defRPr/>
            </a:pPr>
            <a:r>
              <a:rPr lang="en-US" sz="1200" b="1">
                <a:solidFill>
                  <a:srgbClr val="000000"/>
                </a:solidFill>
                <a:latin typeface="Arial" panose="020B0604020202020204" pitchFamily="34" charset="0"/>
                <a:ea typeface="Calibri" panose="020F0502020204030204" pitchFamily="34" charset="0"/>
                <a:cs typeface="Arial" panose="020B0604020202020204" pitchFamily="34" charset="0"/>
              </a:rPr>
              <a:t>Why Keysight?</a:t>
            </a:r>
            <a:r>
              <a:rPr lang="en-US" sz="12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b="0" i="0" u="none" strike="noStrike" baseline="0">
                <a:solidFill>
                  <a:srgbClr val="000000"/>
                </a:solidFill>
                <a:latin typeface="Arial" panose="020B0604020202020204" pitchFamily="34" charset="0"/>
              </a:rPr>
              <a:t> </a:t>
            </a:r>
            <a:r>
              <a:rPr lang="en-US" sz="1200">
                <a:solidFill>
                  <a:srgbClr val="000000"/>
                </a:solidFill>
                <a:latin typeface="Arial" panose="020B0604020202020204" pitchFamily="34" charset="0"/>
              </a:rPr>
              <a:t>New</a:t>
            </a:r>
            <a:r>
              <a:rPr lang="en-US" sz="1200" b="0" i="0" u="none" strike="noStrike" baseline="0">
                <a:solidFill>
                  <a:srgbClr val="000000"/>
                </a:solidFill>
                <a:latin typeface="Arial" panose="020B0604020202020204" pitchFamily="34" charset="0"/>
              </a:rPr>
              <a:t> platform proved able to extend operational advantages into the future: </a:t>
            </a:r>
          </a:p>
          <a:p>
            <a:pPr marL="628650" lvl="1" indent="-171450">
              <a:buFont typeface="Arial" panose="020B0604020202020204" pitchFamily="34" charset="0"/>
              <a:buChar char="•"/>
            </a:pPr>
            <a:r>
              <a:rPr lang="en-US" sz="1200" b="0" i="0" u="none" strike="noStrike" baseline="0">
                <a:solidFill>
                  <a:srgbClr val="000000"/>
                </a:solidFill>
                <a:latin typeface="Arial" panose="020B0604020202020204" pitchFamily="34" charset="0"/>
              </a:rPr>
              <a:t>Proven performance of advanced functionalities like TLS/SSL decryption and removal of duplicate traffic packets, headers, and other unnecessary info before sending onto monitoring tools for analysis </a:t>
            </a:r>
          </a:p>
          <a:p>
            <a:pPr marL="628650" lvl="1" indent="-171450">
              <a:buFont typeface="Arial" panose="020B0604020202020204" pitchFamily="34" charset="0"/>
              <a:buChar char="•"/>
            </a:pPr>
            <a:r>
              <a:rPr lang="en-US" sz="1200" b="0" i="0" u="none" strike="noStrike" baseline="0">
                <a:solidFill>
                  <a:srgbClr val="000000"/>
                </a:solidFill>
                <a:latin typeface="Arial" panose="020B0604020202020204" pitchFamily="34" charset="0"/>
              </a:rPr>
              <a:t>Customer is familiar with Keysight’s highly intuitive user interface (UI) </a:t>
            </a:r>
          </a:p>
          <a:p>
            <a:pPr marL="628650" lvl="1" indent="-171450">
              <a:buFont typeface="Arial" panose="020B0604020202020204" pitchFamily="34" charset="0"/>
              <a:buChar char="•"/>
            </a:pPr>
            <a:r>
              <a:rPr lang="en-US" sz="1200" b="0" i="0" u="none" strike="noStrike" baseline="0">
                <a:solidFill>
                  <a:srgbClr val="000000"/>
                </a:solidFill>
                <a:latin typeface="Arial" panose="020B0604020202020204" pitchFamily="34" charset="0"/>
              </a:rPr>
              <a:t>Government-caliber sales and engineering support </a:t>
            </a:r>
          </a:p>
          <a:p>
            <a:pPr marL="628650" lvl="1" indent="-171450">
              <a:buFont typeface="Arial" panose="020B0604020202020204" pitchFamily="34" charset="0"/>
              <a:buChar char="•"/>
            </a:pPr>
            <a:r>
              <a:rPr lang="en-US" sz="1200" b="0" i="0" u="none" strike="noStrike" baseline="0">
                <a:solidFill>
                  <a:srgbClr val="000000"/>
                </a:solidFill>
                <a:latin typeface="Arial" panose="020B0604020202020204" pitchFamily="34" charset="0"/>
              </a:rPr>
              <a:t>Long-term total cost of ownership (TCO) advantages</a:t>
            </a:r>
            <a:endParaRPr lang="en-US" sz="40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person holding a transparent sphere with a scale in the middle&#10;&#10;Description automatically generated">
            <a:extLst>
              <a:ext uri="{FF2B5EF4-FFF2-40B4-BE49-F238E27FC236}">
                <a16:creationId xmlns:a16="http://schemas.microsoft.com/office/drawing/2014/main" id="{2E118542-8AC0-1D48-FCD0-C86302A3E56D}"/>
              </a:ext>
            </a:extLst>
          </p:cNvPr>
          <p:cNvPicPr>
            <a:picLocks noChangeAspect="1"/>
          </p:cNvPicPr>
          <p:nvPr/>
        </p:nvPicPr>
        <p:blipFill>
          <a:blip r:embed="rId2"/>
          <a:stretch>
            <a:fillRect/>
          </a:stretch>
        </p:blipFill>
        <p:spPr>
          <a:xfrm>
            <a:off x="-12357" y="6532"/>
            <a:ext cx="3073667" cy="1272667"/>
          </a:xfrm>
          <a:prstGeom prst="rect">
            <a:avLst/>
          </a:prstGeom>
        </p:spPr>
      </p:pic>
      <p:sp>
        <p:nvSpPr>
          <p:cNvPr id="9" name="TextBox 8">
            <a:extLst>
              <a:ext uri="{FF2B5EF4-FFF2-40B4-BE49-F238E27FC236}">
                <a16:creationId xmlns:a16="http://schemas.microsoft.com/office/drawing/2014/main" id="{08BADB5F-C988-A7C3-358C-9247459F28B2}"/>
              </a:ext>
            </a:extLst>
          </p:cNvPr>
          <p:cNvSpPr txBox="1"/>
          <p:nvPr/>
        </p:nvSpPr>
        <p:spPr>
          <a:xfrm>
            <a:off x="1" y="669587"/>
            <a:ext cx="3067774" cy="553998"/>
          </a:xfrm>
          <a:prstGeom prst="rect">
            <a:avLst/>
          </a:prstGeom>
          <a:noFill/>
        </p:spPr>
        <p:txBody>
          <a:bodyPr wrap="square" rtlCol="0">
            <a:spAutoFit/>
          </a:bodyPr>
          <a:lstStyle/>
          <a:p>
            <a:pPr algn="ctr"/>
            <a:r>
              <a:rPr lang="en-US" sz="3000">
                <a:solidFill>
                  <a:schemeClr val="bg1"/>
                </a:solidFill>
                <a:latin typeface="Arial" panose="020B0604020202020204" pitchFamily="34" charset="0"/>
                <a:cs typeface="Arial" panose="020B0604020202020204" pitchFamily="34" charset="0"/>
              </a:rPr>
              <a:t>Government</a:t>
            </a:r>
          </a:p>
        </p:txBody>
      </p:sp>
    </p:spTree>
    <p:extLst>
      <p:ext uri="{BB962C8B-B14F-4D97-AF65-F5344CB8AC3E}">
        <p14:creationId xmlns:p14="http://schemas.microsoft.com/office/powerpoint/2010/main" val="279384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087E32-054F-1F39-170E-5D65E12870B9}"/>
              </a:ext>
            </a:extLst>
          </p:cNvPr>
          <p:cNvSpPr txBox="1">
            <a:spLocks/>
          </p:cNvSpPr>
          <p:nvPr/>
        </p:nvSpPr>
        <p:spPr>
          <a:xfrm>
            <a:off x="38485" y="2802226"/>
            <a:ext cx="12145817" cy="889578"/>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Arial"/>
                <a:cs typeface="Arial"/>
              </a:rPr>
              <a:t>Retail</a:t>
            </a:r>
            <a:endParaRPr lang="en-US" sz="5400" dirty="0">
              <a:cs typeface="Calibri Light"/>
            </a:endParaRPr>
          </a:p>
        </p:txBody>
      </p:sp>
    </p:spTree>
    <p:extLst>
      <p:ext uri="{BB962C8B-B14F-4D97-AF65-F5344CB8AC3E}">
        <p14:creationId xmlns:p14="http://schemas.microsoft.com/office/powerpoint/2010/main" val="190790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648BA-D028-D750-529E-8A8D387F37E2}"/>
            </a:ext>
          </a:extLst>
        </p:cNvPr>
        <p:cNvGrpSpPr/>
        <p:nvPr/>
      </p:nvGrpSpPr>
      <p:grpSpPr>
        <a:xfrm>
          <a:off x="0" y="0"/>
          <a:ext cx="0" cy="0"/>
          <a:chOff x="0" y="0"/>
          <a:chExt cx="0" cy="0"/>
        </a:xfrm>
      </p:grpSpPr>
      <p:pic>
        <p:nvPicPr>
          <p:cNvPr id="12" name="Picture 11" descr="A screenshot of a video&#10;&#10;Description automatically generated">
            <a:extLst>
              <a:ext uri="{FF2B5EF4-FFF2-40B4-BE49-F238E27FC236}">
                <a16:creationId xmlns:a16="http://schemas.microsoft.com/office/drawing/2014/main" id="{01361EEC-F07D-753B-C8CE-34B4E359BF70}"/>
              </a:ext>
            </a:extLst>
          </p:cNvPr>
          <p:cNvPicPr>
            <a:picLocks noChangeAspect="1"/>
          </p:cNvPicPr>
          <p:nvPr/>
        </p:nvPicPr>
        <p:blipFill>
          <a:blip r:embed="rId2"/>
          <a:stretch>
            <a:fillRect/>
          </a:stretch>
        </p:blipFill>
        <p:spPr>
          <a:xfrm>
            <a:off x="-413359" y="-338497"/>
            <a:ext cx="3884995" cy="2005406"/>
          </a:xfrm>
          <a:prstGeom prst="rect">
            <a:avLst/>
          </a:prstGeom>
        </p:spPr>
      </p:pic>
      <p:sp>
        <p:nvSpPr>
          <p:cNvPr id="11" name="Rectangle 10">
            <a:extLst>
              <a:ext uri="{FF2B5EF4-FFF2-40B4-BE49-F238E27FC236}">
                <a16:creationId xmlns:a16="http://schemas.microsoft.com/office/drawing/2014/main" id="{491649BF-0C95-749D-9D21-36B413E2F599}"/>
              </a:ext>
            </a:extLst>
          </p:cNvPr>
          <p:cNvSpPr/>
          <p:nvPr/>
        </p:nvSpPr>
        <p:spPr>
          <a:xfrm>
            <a:off x="-15018" y="1414199"/>
            <a:ext cx="3082912" cy="5451028"/>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2BFC5678-BA01-E003-D62D-F8414A47C5EA}"/>
              </a:ext>
            </a:extLst>
          </p:cNvPr>
          <p:cNvSpPr txBox="1"/>
          <p:nvPr/>
        </p:nvSpPr>
        <p:spPr>
          <a:xfrm>
            <a:off x="3316674" y="1568790"/>
            <a:ext cx="8213339" cy="46782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kumimoji="0" lang="en-US" sz="13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Profile</a:t>
            </a:r>
            <a:r>
              <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 </a:t>
            </a:r>
            <a:r>
              <a:rPr lang="en-US" sz="1300">
                <a:effectLst/>
                <a:latin typeface="Arial" panose="020B0604020202020204" pitchFamily="34" charset="0"/>
                <a:ea typeface="Calibri" panose="020F0502020204030204" pitchFamily="34" charset="0"/>
                <a:cs typeface="Arial" panose="020B0604020202020204" pitchFamily="34" charset="0"/>
              </a:rPr>
              <a:t>Large nation</a:t>
            </a:r>
            <a:r>
              <a:rPr lang="en-US" sz="1300">
                <a:latin typeface="Arial" panose="020B0604020202020204" pitchFamily="34" charset="0"/>
                <a:ea typeface="Calibri" panose="020F0502020204030204" pitchFamily="34" charset="0"/>
                <a:cs typeface="Arial" panose="020B0604020202020204" pitchFamily="34" charset="0"/>
              </a:rPr>
              <a:t>al discount department store chain with 1,500 stores</a:t>
            </a:r>
            <a:r>
              <a:rPr lang="en-US" sz="1300">
                <a:effectLst/>
                <a:latin typeface="Arial" panose="020B0604020202020204" pitchFamily="34" charset="0"/>
                <a:ea typeface="Calibri" panose="020F0502020204030204" pitchFamily="34" charset="0"/>
                <a:cs typeface="Arial" panose="020B0604020202020204" pitchFamily="34" charset="0"/>
              </a:rPr>
              <a:t> </a:t>
            </a:r>
          </a:p>
          <a:p>
            <a:pPr marL="285750" indent="-285750">
              <a:spcBef>
                <a:spcPts val="1800"/>
              </a:spcBef>
              <a:buClr>
                <a:srgbClr val="C00000"/>
              </a:buClr>
              <a:buFont typeface="Arial" panose="020B0604020202020204" pitchFamily="34" charset="0"/>
              <a:buChar char="•"/>
              <a:defRPr/>
            </a:pPr>
            <a:r>
              <a:rPr kumimoji="0" lang="en-US" sz="13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Customer / business challenge </a:t>
            </a:r>
            <a:r>
              <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sz="1300" b="0" i="0" u="none" strike="noStrike" kern="1200" cap="none" spc="0" normalizeH="0" baseline="0" noProof="0">
                <a:ln>
                  <a:noFill/>
                </a:ln>
                <a:solidFill>
                  <a:prstClr val="black"/>
                </a:solidFill>
                <a:uLnTx/>
                <a:uFillTx/>
                <a:latin typeface="Arial" panose="020B0604020202020204" pitchFamily="34" charset="0"/>
                <a:cs typeface="Arial" panose="020B0604020202020204" pitchFamily="34" charset="0"/>
              </a:rPr>
              <a:t>Updating data centers and migrating to 40G</a:t>
            </a:r>
            <a:endPar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lang="en-US" sz="1300" b="1">
                <a:solidFill>
                  <a:prstClr val="black"/>
                </a:solidFill>
                <a:latin typeface="Arial" panose="020B0604020202020204" pitchFamily="34" charset="0"/>
                <a:cs typeface="Arial" panose="020B0604020202020204" pitchFamily="34" charset="0"/>
              </a:rPr>
              <a:t>Technology</a:t>
            </a:r>
            <a:r>
              <a:rPr kumimoji="0" lang="en-US" sz="13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US" sz="1300" b="1">
                <a:solidFill>
                  <a:prstClr val="black"/>
                </a:solidFill>
                <a:latin typeface="Arial" panose="020B0604020202020204" pitchFamily="34" charset="0"/>
                <a:cs typeface="Arial" panose="020B0604020202020204" pitchFamily="34" charset="0"/>
              </a:rPr>
              <a:t>c</a:t>
            </a:r>
            <a:r>
              <a:rPr kumimoji="0" lang="en-US" sz="13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hallenge</a:t>
            </a:r>
            <a:r>
              <a:rPr kumimoji="0" lang="en-US" sz="13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Upgrading network visibility as decade-old packet brokers approach end of life. Data center refresh include adoption of </a:t>
            </a:r>
            <a:r>
              <a:rPr kumimoji="0" lang="en-US" sz="13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LiveAction</a:t>
            </a:r>
            <a:r>
              <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network performance monitoring solutions.  </a:t>
            </a:r>
          </a:p>
          <a:p>
            <a:pPr marL="285750" marR="0" lvl="0" indent="-2857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lang="en-US" sz="1300" b="1">
                <a:solidFill>
                  <a:prstClr val="black"/>
                </a:solidFill>
                <a:latin typeface="Arial" panose="020B0604020202020204" pitchFamily="34" charset="0"/>
                <a:cs typeface="Arial" panose="020B0604020202020204" pitchFamily="34" charset="0"/>
              </a:rPr>
              <a:t>Evaluation </a:t>
            </a:r>
            <a:r>
              <a:rPr kumimoji="0" lang="en-US" sz="13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r>
              <a:rPr kumimoji="0" lang="en-US" sz="13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sz="13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customer had been using </a:t>
            </a:r>
            <a:r>
              <a:rPr lang="en-US" sz="1300">
                <a:solidFill>
                  <a:prstClr val="black"/>
                </a:solidFill>
                <a:latin typeface="Arial" panose="020B0604020202020204" pitchFamily="34" charset="0"/>
                <a:cs typeface="Arial" panose="020B0604020202020204" pitchFamily="34" charset="0"/>
              </a:rPr>
              <a:t>Keysight </a:t>
            </a:r>
            <a:r>
              <a:rPr lang="en-US" sz="1300" err="1">
                <a:solidFill>
                  <a:prstClr val="black"/>
                </a:solidFill>
                <a:latin typeface="Arial" panose="020B0604020202020204" pitchFamily="34" charset="0"/>
                <a:cs typeface="Arial" panose="020B0604020202020204" pitchFamily="34" charset="0"/>
              </a:rPr>
              <a:t>Anue</a:t>
            </a:r>
            <a:r>
              <a:rPr lang="en-US" sz="1300">
                <a:solidFill>
                  <a:prstClr val="black"/>
                </a:solidFill>
                <a:latin typeface="Arial" panose="020B0604020202020204" pitchFamily="34" charset="0"/>
                <a:cs typeface="Arial" panose="020B0604020202020204" pitchFamily="34" charset="0"/>
              </a:rPr>
              <a:t> network packet brokers (NPBs) for more than a decade and decided to double down on Keysight instead of pursuing competitive solutions from Gigamon or other competitors. Keysight’s reliability and world-class customer support preempted </a:t>
            </a:r>
            <a:endParaRPr kumimoji="0" lang="en-US" sz="13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kumimoji="0" lang="en-US" sz="13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Solution</a:t>
            </a:r>
            <a:r>
              <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 </a:t>
            </a:r>
            <a:r>
              <a:rPr lang="en-US" sz="1300">
                <a:solidFill>
                  <a:prstClr val="black"/>
                </a:solidFill>
                <a:latin typeface="Arial" panose="020B0604020202020204" pitchFamily="34" charset="0"/>
                <a:cs typeface="Arial" panose="020B0604020202020204" pitchFamily="34" charset="0"/>
              </a:rPr>
              <a:t>Vision E10S and E40 packet brokers at its main data center in CA</a:t>
            </a:r>
            <a:r>
              <a:rPr lang="en-US" sz="1300">
                <a:effectLst/>
                <a:latin typeface="Arial" panose="020B0604020202020204" pitchFamily="34" charset="0"/>
                <a:ea typeface="Calibri" panose="020F0502020204030204" pitchFamily="34" charset="0"/>
                <a:cs typeface="Arial" panose="020B0604020202020204" pitchFamily="34" charset="0"/>
              </a:rPr>
              <a:t> </a:t>
            </a:r>
          </a:p>
          <a:p>
            <a:pPr marL="285750" indent="-285750">
              <a:spcBef>
                <a:spcPts val="1800"/>
              </a:spcBef>
              <a:buClr>
                <a:srgbClr val="C00000"/>
              </a:buClr>
              <a:buFont typeface="Arial" panose="020B0604020202020204" pitchFamily="34" charset="0"/>
              <a:buChar char="•"/>
              <a:defRPr/>
            </a:pPr>
            <a:r>
              <a:rPr kumimoji="0" lang="en-US" sz="13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Benefits</a:t>
            </a:r>
            <a:endParaRPr kumimoji="0" lang="en-US" sz="13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742950" lvl="1" indent="-285750">
              <a:buClr>
                <a:srgbClr val="C00000"/>
              </a:buClr>
              <a:buFont typeface="Arial" panose="020B0604020202020204" pitchFamily="34" charset="0"/>
              <a:buChar char="•"/>
              <a:defRPr/>
            </a:pPr>
            <a:r>
              <a:rPr lang="en-US" sz="1300">
                <a:solidFill>
                  <a:srgbClr val="000000"/>
                </a:solidFill>
                <a:latin typeface="Arial" panose="020B0604020202020204" pitchFamily="34" charset="0"/>
                <a:ea typeface="Times New Roman" panose="02020603050405020304" pitchFamily="18" charset="0"/>
                <a:cs typeface="Arial" panose="020B0604020202020204" pitchFamily="34" charset="0"/>
              </a:rPr>
              <a:t>Vision NPBs</a:t>
            </a:r>
            <a:r>
              <a:rPr lang="en-US" sz="1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300">
                <a:solidFill>
                  <a:srgbClr val="000000"/>
                </a:solidFill>
                <a:latin typeface="Arial" panose="020B0604020202020204" pitchFamily="34" charset="0"/>
                <a:ea typeface="Times New Roman" panose="02020603050405020304" pitchFamily="18" charset="0"/>
                <a:cs typeface="Arial" panose="020B0604020202020204" pitchFamily="34" charset="0"/>
              </a:rPr>
              <a:t>send </a:t>
            </a:r>
            <a:r>
              <a:rPr lang="en-US" sz="13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actionable data to </a:t>
            </a:r>
            <a:r>
              <a:rPr lang="en-US" sz="1300" err="1">
                <a:solidFill>
                  <a:srgbClr val="000000"/>
                </a:solidFill>
                <a:effectLst/>
                <a:latin typeface="Arial" panose="020B0604020202020204" pitchFamily="34" charset="0"/>
                <a:ea typeface="Calibri" panose="020F0502020204030204" pitchFamily="34" charset="0"/>
                <a:cs typeface="Arial" panose="020B0604020202020204" pitchFamily="34" charset="0"/>
              </a:rPr>
              <a:t>LiveAction</a:t>
            </a:r>
            <a:r>
              <a:rPr lang="en-US" sz="1300">
                <a:solidFill>
                  <a:srgbClr val="000000"/>
                </a:solidFill>
                <a:effectLst/>
                <a:latin typeface="Arial" panose="020B0604020202020204" pitchFamily="34" charset="0"/>
                <a:ea typeface="Calibri" panose="020F0502020204030204" pitchFamily="34" charset="0"/>
                <a:cs typeface="Arial" panose="020B0604020202020204" pitchFamily="34" charset="0"/>
              </a:rPr>
              <a:t> performance monitoring solutions</a:t>
            </a:r>
            <a:endParaRPr lang="en-US" sz="13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lvl="1" indent="-285750">
              <a:buClr>
                <a:srgbClr val="C00000"/>
              </a:buClr>
              <a:buFont typeface="Arial" panose="020B0604020202020204" pitchFamily="34" charset="0"/>
              <a:buChar char="•"/>
              <a:defRPr/>
            </a:pPr>
            <a:r>
              <a:rPr lang="en-US" sz="1300">
                <a:solidFill>
                  <a:srgbClr val="000000"/>
                </a:solidFill>
                <a:latin typeface="Arial" panose="020B0604020202020204" pitchFamily="34" charset="0"/>
                <a:ea typeface="Calibri" panose="020F0502020204030204" pitchFamily="34" charset="0"/>
                <a:cs typeface="Arial" panose="020B0604020202020204" pitchFamily="34" charset="0"/>
              </a:rPr>
              <a:t>Vision E40 and E10S accommodate and help streamline the company’s current adoption of 40G technology</a:t>
            </a:r>
          </a:p>
          <a:p>
            <a:pPr marL="742950" lvl="1" indent="-285750">
              <a:buClr>
                <a:srgbClr val="C00000"/>
              </a:buClr>
              <a:buFont typeface="Arial" panose="020B0604020202020204" pitchFamily="34" charset="0"/>
              <a:buChar char="•"/>
              <a:defRPr/>
            </a:pPr>
            <a:r>
              <a:rPr lang="en-US" sz="1300">
                <a:solidFill>
                  <a:srgbClr val="000000"/>
                </a:solidFill>
                <a:latin typeface="Arial" panose="020B0604020202020204" pitchFamily="34" charset="0"/>
                <a:ea typeface="Calibri" panose="020F0502020204030204" pitchFamily="34" charset="0"/>
                <a:cs typeface="Arial" panose="020B0604020202020204" pitchFamily="34" charset="0"/>
              </a:rPr>
              <a:t>Keysight and </a:t>
            </a:r>
            <a:r>
              <a:rPr lang="en-US" sz="1300" err="1">
                <a:solidFill>
                  <a:srgbClr val="000000"/>
                </a:solidFill>
                <a:latin typeface="Arial" panose="020B0604020202020204" pitchFamily="34" charset="0"/>
                <a:ea typeface="Calibri" panose="020F0502020204030204" pitchFamily="34" charset="0"/>
                <a:cs typeface="Arial" panose="020B0604020202020204" pitchFamily="34" charset="0"/>
              </a:rPr>
              <a:t>LiveAction</a:t>
            </a:r>
            <a:r>
              <a:rPr lang="en-US" sz="1300">
                <a:solidFill>
                  <a:srgbClr val="000000"/>
                </a:solidFill>
                <a:latin typeface="Arial" panose="020B0604020202020204" pitchFamily="34" charset="0"/>
                <a:ea typeface="Calibri" panose="020F0502020204030204" pitchFamily="34" charset="0"/>
                <a:cs typeface="Arial" panose="020B0604020202020204" pitchFamily="34" charset="0"/>
              </a:rPr>
              <a:t> deliver proven joint solutions that streamlines evolution of the visibility and monitoring layers in tandem</a:t>
            </a:r>
          </a:p>
          <a:p>
            <a:pPr marL="285750" indent="-285750">
              <a:spcBef>
                <a:spcPts val="1800"/>
              </a:spcBef>
              <a:buClr>
                <a:srgbClr val="C00000"/>
              </a:buClr>
              <a:buFont typeface="Arial" panose="020B0604020202020204" pitchFamily="34" charset="0"/>
              <a:buChar char="•"/>
              <a:defRPr/>
            </a:pPr>
            <a:r>
              <a:rPr lang="en-US" sz="1300" b="1">
                <a:solidFill>
                  <a:srgbClr val="000000"/>
                </a:solidFill>
                <a:latin typeface="Arial" panose="020B0604020202020204" pitchFamily="34" charset="0"/>
                <a:ea typeface="Calibri" panose="020F0502020204030204" pitchFamily="34" charset="0"/>
                <a:cs typeface="Arial" panose="020B0604020202020204" pitchFamily="34" charset="0"/>
              </a:rPr>
              <a:t>Why Keysight?</a:t>
            </a:r>
            <a:r>
              <a:rPr lang="en-US" sz="1300">
                <a:solidFill>
                  <a:srgbClr val="000000"/>
                </a:solidFill>
                <a:latin typeface="Arial" panose="020B0604020202020204" pitchFamily="34" charset="0"/>
                <a:ea typeface="Calibri" panose="020F0502020204030204" pitchFamily="34" charset="0"/>
                <a:cs typeface="Arial" panose="020B0604020202020204" pitchFamily="34" charset="0"/>
              </a:rPr>
              <a:t> Keysight delivers reliable, hardware-based visibility backed by responsive customer support</a:t>
            </a:r>
            <a:r>
              <a:rPr lang="en-US" sz="1300">
                <a:effectLst/>
                <a:latin typeface="Arial" panose="020B0604020202020204" pitchFamily="34" charset="0"/>
                <a:ea typeface="Calibri" panose="020F0502020204030204" pitchFamily="34" charset="0"/>
                <a:cs typeface="Arial" panose="020B0604020202020204" pitchFamily="34" charset="0"/>
              </a:rPr>
              <a:t>  </a:t>
            </a:r>
          </a:p>
        </p:txBody>
      </p:sp>
      <p:cxnSp>
        <p:nvCxnSpPr>
          <p:cNvPr id="5" name="Straight Connector 4">
            <a:extLst>
              <a:ext uri="{FF2B5EF4-FFF2-40B4-BE49-F238E27FC236}">
                <a16:creationId xmlns:a16="http://schemas.microsoft.com/office/drawing/2014/main" id="{AE6C72B5-4213-5E39-C9B5-366B15B8C136}"/>
              </a:ext>
            </a:extLst>
          </p:cNvPr>
          <p:cNvCxnSpPr>
            <a:cxnSpLocks/>
          </p:cNvCxnSpPr>
          <p:nvPr/>
        </p:nvCxnSpPr>
        <p:spPr>
          <a:xfrm>
            <a:off x="3367967" y="1225429"/>
            <a:ext cx="8599686" cy="0"/>
          </a:xfrm>
          <a:prstGeom prst="line">
            <a:avLst/>
          </a:prstGeom>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BF7DA61E-8807-2DD4-7071-F96AC8BD7F00}"/>
              </a:ext>
            </a:extLst>
          </p:cNvPr>
          <p:cNvSpPr/>
          <p:nvPr/>
        </p:nvSpPr>
        <p:spPr>
          <a:xfrm>
            <a:off x="-3611" y="1227777"/>
            <a:ext cx="3075709" cy="3268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9E7AF8D-0909-402B-B5D6-1C4CC6892C59}"/>
              </a:ext>
            </a:extLst>
          </p:cNvPr>
          <p:cNvSpPr/>
          <p:nvPr/>
        </p:nvSpPr>
        <p:spPr>
          <a:xfrm>
            <a:off x="-18057" y="1240763"/>
            <a:ext cx="3093054"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3C2DB872-0A06-D691-92A8-251A1CFB9918}"/>
              </a:ext>
            </a:extLst>
          </p:cNvPr>
          <p:cNvSpPr txBox="1"/>
          <p:nvPr/>
        </p:nvSpPr>
        <p:spPr>
          <a:xfrm>
            <a:off x="899867" y="623053"/>
            <a:ext cx="1240835" cy="553998"/>
          </a:xfrm>
          <a:prstGeom prst="rect">
            <a:avLst/>
          </a:prstGeom>
          <a:noFill/>
        </p:spPr>
        <p:txBody>
          <a:bodyPr wrap="square" rtlCol="0">
            <a:spAutoFit/>
          </a:bodyPr>
          <a:lstStyle/>
          <a:p>
            <a:r>
              <a:rPr lang="en-US" sz="3000">
                <a:solidFill>
                  <a:schemeClr val="bg1"/>
                </a:solidFill>
                <a:latin typeface="Arial" panose="020B0604020202020204" pitchFamily="34" charset="0"/>
                <a:cs typeface="Arial" panose="020B0604020202020204" pitchFamily="34" charset="0"/>
              </a:rPr>
              <a:t>Retail</a:t>
            </a:r>
          </a:p>
        </p:txBody>
      </p:sp>
      <p:sp>
        <p:nvSpPr>
          <p:cNvPr id="7" name="TextBox 6">
            <a:extLst>
              <a:ext uri="{FF2B5EF4-FFF2-40B4-BE49-F238E27FC236}">
                <a16:creationId xmlns:a16="http://schemas.microsoft.com/office/drawing/2014/main" id="{796A108E-20FD-C843-1A38-D93D2273C21F}"/>
              </a:ext>
            </a:extLst>
          </p:cNvPr>
          <p:cNvSpPr txBox="1"/>
          <p:nvPr/>
        </p:nvSpPr>
        <p:spPr>
          <a:xfrm>
            <a:off x="3304074" y="369129"/>
            <a:ext cx="7513841" cy="830997"/>
          </a:xfrm>
          <a:prstGeom prst="rect">
            <a:avLst/>
          </a:prstGeom>
          <a:noFill/>
        </p:spPr>
        <p:txBody>
          <a:bodyPr wrap="square" lIns="91440" tIns="45720" rIns="91440" bIns="45720" rtlCol="0" anchor="t">
            <a:spAutoFit/>
          </a:bodyPr>
          <a:lstStyle/>
          <a:p>
            <a:pPr>
              <a:spcAft>
                <a:spcPts val="400"/>
              </a:spcAft>
            </a:pPr>
            <a:r>
              <a:rPr lang="en-US" sz="2400" kern="1400" spc="-50">
                <a:effectLst/>
                <a:latin typeface="Arial"/>
                <a:ea typeface="Times New Roman" panose="02020603050405020304" pitchFamily="18" charset="0"/>
                <a:cs typeface="Arial"/>
              </a:rPr>
              <a:t>Keysight and </a:t>
            </a:r>
            <a:r>
              <a:rPr lang="en-US" sz="2400" kern="1400" spc="-50" err="1">
                <a:effectLst/>
                <a:latin typeface="Arial"/>
                <a:ea typeface="Times New Roman" panose="02020603050405020304" pitchFamily="18" charset="0"/>
                <a:cs typeface="Arial"/>
              </a:rPr>
              <a:t>LiveAction</a:t>
            </a:r>
            <a:r>
              <a:rPr lang="en-US" sz="2400" kern="1400" spc="-50">
                <a:effectLst/>
                <a:latin typeface="Arial"/>
                <a:ea typeface="Times New Roman" panose="02020603050405020304" pitchFamily="18" charset="0"/>
                <a:cs typeface="Arial"/>
              </a:rPr>
              <a:t> </a:t>
            </a:r>
            <a:r>
              <a:rPr lang="en-US" sz="2400" kern="1400" spc="-50">
                <a:latin typeface="Arial"/>
                <a:ea typeface="Times New Roman" panose="02020603050405020304" pitchFamily="18" charset="0"/>
                <a:cs typeface="Arial"/>
              </a:rPr>
              <a:t>Hel</a:t>
            </a:r>
            <a:r>
              <a:rPr lang="en-US" sz="2400" kern="1400" spc="-50">
                <a:effectLst/>
                <a:latin typeface="Arial"/>
                <a:ea typeface="Times New Roman" panose="02020603050405020304" pitchFamily="18" charset="0"/>
                <a:cs typeface="Arial"/>
              </a:rPr>
              <a:t>p Discount Department Store Chain Evolve Their Data Centers </a:t>
            </a:r>
            <a:endParaRPr lang="en-US" sz="1800" kern="1400" spc="-5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A2DB97FF-6A47-2201-392C-2EFEC6C4546C}"/>
              </a:ext>
            </a:extLst>
          </p:cNvPr>
          <p:cNvSpPr txBox="1"/>
          <p:nvPr/>
        </p:nvSpPr>
        <p:spPr>
          <a:xfrm>
            <a:off x="10878031" y="6385555"/>
            <a:ext cx="1136850" cy="215444"/>
          </a:xfrm>
          <a:prstGeom prst="rect">
            <a:avLst/>
          </a:prstGeom>
          <a:noFill/>
        </p:spPr>
        <p:txBody>
          <a:bodyPr wrap="none" rtlCol="0">
            <a:spAutoFit/>
          </a:bodyPr>
          <a:lstStyle/>
          <a:p>
            <a:r>
              <a:rPr lang="en-US" sz="800" b="0" i="0" u="none" strike="noStrike">
                <a:solidFill>
                  <a:srgbClr val="898989"/>
                </a:solidFill>
                <a:effectLst/>
                <a:highlight>
                  <a:srgbClr val="F5F5F5"/>
                </a:highlight>
                <a:latin typeface="Arial" panose="020B0604020202020204" pitchFamily="34" charset="0"/>
              </a:rPr>
              <a:t>V1. JANUARY 2025 </a:t>
            </a:r>
            <a:endParaRPr lang="en-US" sz="800"/>
          </a:p>
        </p:txBody>
      </p:sp>
      <p:sp>
        <p:nvSpPr>
          <p:cNvPr id="24" name="Rectangle 23">
            <a:extLst>
              <a:ext uri="{FF2B5EF4-FFF2-40B4-BE49-F238E27FC236}">
                <a16:creationId xmlns:a16="http://schemas.microsoft.com/office/drawing/2014/main" id="{841CDF47-16F8-1405-03E6-D94C45C88B85}"/>
              </a:ext>
            </a:extLst>
          </p:cNvPr>
          <p:cNvSpPr/>
          <p:nvPr/>
        </p:nvSpPr>
        <p:spPr>
          <a:xfrm>
            <a:off x="3339243" y="34449"/>
            <a:ext cx="3083257"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rial"/>
              </a:rPr>
              <a:t>COMPETITIVE TAKEAWA</a:t>
            </a:r>
            <a:endParaRPr kumimoji="0" lang="en-US" sz="12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977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9C378F-FC3D-4059-8344-83228DEAEA31}"/>
              </a:ext>
            </a:extLst>
          </p:cNvPr>
          <p:cNvSpPr/>
          <p:nvPr/>
        </p:nvSpPr>
        <p:spPr>
          <a:xfrm>
            <a:off x="-18807" y="1429710"/>
            <a:ext cx="3063729" cy="5483120"/>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F56C0969-5607-4DAF-BE46-9D4C5DE98531}"/>
              </a:ext>
            </a:extLst>
          </p:cNvPr>
          <p:cNvSpPr txBox="1"/>
          <p:nvPr/>
        </p:nvSpPr>
        <p:spPr>
          <a:xfrm>
            <a:off x="3303968" y="1384708"/>
            <a:ext cx="8600423" cy="498598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Profile</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 </a:t>
            </a:r>
            <a:r>
              <a:rPr lang="en-US" sz="1200">
                <a:effectLst/>
                <a:latin typeface="Arial" panose="020B0604020202020204" pitchFamily="34" charset="0"/>
                <a:ea typeface="Calibri" panose="020F0502020204030204" pitchFamily="34" charset="0"/>
                <a:cs typeface="Arial" panose="020B0604020202020204" pitchFamily="34" charset="0"/>
              </a:rPr>
              <a:t>Large nationwide provider of shipping supplies based in the midwestern US</a:t>
            </a:r>
          </a:p>
          <a:p>
            <a:pPr marL="285750" indent="-285750">
              <a:spcBef>
                <a:spcPts val="1800"/>
              </a:spcBef>
              <a:buClr>
                <a:srgbClr val="C00000"/>
              </a:buClr>
              <a:buFont typeface="Arial" panose="020B0604020202020204" pitchFamily="34" charset="0"/>
              <a:buChar char="•"/>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Customer / business challenge </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US" sz="1200">
                <a:effectLst/>
                <a:latin typeface="Arial" panose="020B0604020202020204" pitchFamily="34" charset="0"/>
                <a:ea typeface="Calibri" panose="020F0502020204030204" pitchFamily="34" charset="0"/>
                <a:cs typeface="Arial" panose="020B0604020202020204" pitchFamily="34" charset="0"/>
              </a:rPr>
              <a:t>Refreshing Cisco ACI data center infrastructure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lang="en-US" sz="1200" b="1">
                <a:solidFill>
                  <a:prstClr val="black"/>
                </a:solidFill>
                <a:latin typeface="Arial" panose="020B0604020202020204" pitchFamily="34" charset="0"/>
                <a:cs typeface="Arial" panose="020B0604020202020204" pitchFamily="34" charset="0"/>
              </a:rPr>
              <a:t>Technology</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US" sz="1200" b="1">
                <a:solidFill>
                  <a:prstClr val="black"/>
                </a:solidFill>
                <a:latin typeface="Arial" panose="020B0604020202020204" pitchFamily="34" charset="0"/>
                <a:cs typeface="Arial" panose="020B0604020202020204" pitchFamily="34" charset="0"/>
              </a:rPr>
              <a:t>c</a:t>
            </a:r>
            <a:r>
              <a:rPr kumimoji="0" lang="en-US" sz="12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hallenge</a:t>
            </a: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Upgrading network visibility to resolve issues with competitive </a:t>
            </a:r>
            <a:b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packet broker solutions becoming oversubscribed and dropping packets</a:t>
            </a:r>
            <a:endParaRPr lang="en-US" sz="120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lang="en-US" sz="1200" b="1">
                <a:solidFill>
                  <a:prstClr val="black"/>
                </a:solidFill>
                <a:latin typeface="Arial" panose="020B0604020202020204" pitchFamily="34" charset="0"/>
                <a:cs typeface="Arial" panose="020B0604020202020204" pitchFamily="34" charset="0"/>
              </a:rPr>
              <a:t>Evaluation </a:t>
            </a:r>
            <a:r>
              <a:rPr kumimoji="0" lang="en-US" sz="12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IT Solution Provider helped </a:t>
            </a:r>
            <a:r>
              <a:rPr lang="en-US" sz="1200">
                <a:solidFill>
                  <a:prstClr val="black"/>
                </a:solidFill>
                <a:latin typeface="Arial" panose="020B0604020202020204" pitchFamily="34" charset="0"/>
                <a:cs typeface="Arial" panose="020B0604020202020204" pitchFamily="34" charset="0"/>
              </a:rPr>
              <a:t>to </a:t>
            </a:r>
            <a:r>
              <a:rPr kumimoji="0" lang="en-US" sz="12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conduct </a:t>
            </a:r>
            <a:r>
              <a:rPr lang="en-US" sz="1200">
                <a:solidFill>
                  <a:prstClr val="black"/>
                </a:solidFill>
                <a:latin typeface="Arial" panose="020B0604020202020204" pitchFamily="34" charset="0"/>
                <a:cs typeface="Arial" panose="020B0604020202020204" pitchFamily="34" charset="0"/>
              </a:rPr>
              <a:t>demonstrations of Keysight Vision NPBs working with them to evaluate, select and replace underperforming competitive solutions with Keysight</a:t>
            </a:r>
            <a:endPar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1800"/>
              </a:spcBef>
              <a:spcAft>
                <a:spcPts val="0"/>
              </a:spcAft>
              <a:buClr>
                <a:srgbClr val="C00000"/>
              </a:buClr>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Solution</a:t>
            </a:r>
            <a:r>
              <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 </a:t>
            </a:r>
            <a:r>
              <a:rPr lang="en-US" sz="1200">
                <a:solidFill>
                  <a:prstClr val="black"/>
                </a:solidFill>
                <a:latin typeface="Arial" panose="020B0604020202020204" pitchFamily="34" charset="0"/>
                <a:cs typeface="Arial" panose="020B0604020202020204" pitchFamily="34" charset="0"/>
              </a:rPr>
              <a:t>Vision X and Vision 400 packet brokers at multiple data centers running </a:t>
            </a:r>
            <a:r>
              <a:rPr lang="en-US" sz="1200" err="1">
                <a:solidFill>
                  <a:prstClr val="black"/>
                </a:solidFill>
                <a:latin typeface="Arial" panose="020B0604020202020204" pitchFamily="34" charset="0"/>
                <a:cs typeface="Arial" panose="020B0604020202020204" pitchFamily="34" charset="0"/>
              </a:rPr>
              <a:t>PacketStack</a:t>
            </a:r>
            <a:r>
              <a:rPr lang="en-US" sz="1200">
                <a:effectLst/>
                <a:latin typeface="Arial" panose="020B0604020202020204" pitchFamily="34" charset="0"/>
                <a:ea typeface="Calibri" panose="020F0502020204030204" pitchFamily="34" charset="0"/>
                <a:cs typeface="Arial" panose="020B0604020202020204" pitchFamily="34" charset="0"/>
              </a:rPr>
              <a:t> </a:t>
            </a:r>
          </a:p>
          <a:p>
            <a:pPr marL="285750" indent="-285750">
              <a:spcBef>
                <a:spcPts val="1800"/>
              </a:spcBef>
              <a:buClr>
                <a:srgbClr val="C00000"/>
              </a:buClr>
              <a:buFont typeface="Arial" panose="020B0604020202020204" pitchFamily="34" charset="0"/>
              <a:buChar char="•"/>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Benefits</a:t>
            </a:r>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742950" lvl="1" indent="-285750">
              <a:buClr>
                <a:srgbClr val="C00000"/>
              </a:buClr>
              <a:buFont typeface="Arial" panose="020B0604020202020204" pitchFamily="34" charset="0"/>
              <a:buChar char="•"/>
              <a:defRPr/>
            </a:pPr>
            <a:r>
              <a:rPr lang="en-US" sz="1200">
                <a:solidFill>
                  <a:srgbClr val="000000"/>
                </a:solidFill>
                <a:latin typeface="Arial" panose="020B0604020202020204" pitchFamily="34" charset="0"/>
                <a:ea typeface="Times New Roman" panose="02020603050405020304" pitchFamily="18" charset="0"/>
                <a:cs typeface="Arial" panose="020B0604020202020204" pitchFamily="34" charset="0"/>
              </a:rPr>
              <a:t>Vision NPBs</a:t>
            </a: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a:solidFill>
                  <a:srgbClr val="000000"/>
                </a:solidFill>
                <a:latin typeface="Arial" panose="020B0604020202020204" pitchFamily="34" charset="0"/>
                <a:ea typeface="Times New Roman" panose="02020603050405020304" pitchFamily="18" charset="0"/>
                <a:cs typeface="Arial" panose="020B0604020202020204" pitchFamily="34" charset="0"/>
              </a:rPr>
              <a:t>send </a:t>
            </a: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complete, actionable data to </a:t>
            </a:r>
            <a:r>
              <a:rPr lang="en-US" sz="12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ExtraH</a:t>
            </a:r>
            <a:r>
              <a:rPr lang="en-US" sz="1200" err="1">
                <a:solidFill>
                  <a:srgbClr val="000000"/>
                </a:solidFill>
                <a:effectLst/>
                <a:latin typeface="Arial" panose="020B0604020202020204" pitchFamily="34" charset="0"/>
                <a:ea typeface="Calibri" panose="020F0502020204030204" pitchFamily="34" charset="0"/>
                <a:cs typeface="Arial" panose="020B0604020202020204" pitchFamily="34" charset="0"/>
              </a:rPr>
              <a:t>op</a:t>
            </a: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err="1">
                <a:solidFill>
                  <a:srgbClr val="000000"/>
                </a:solidFill>
                <a:effectLst/>
                <a:latin typeface="Arial" panose="020B0604020202020204" pitchFamily="34" charset="0"/>
                <a:ea typeface="Calibri" panose="020F0502020204030204" pitchFamily="34" charset="0"/>
                <a:cs typeface="Arial" panose="020B0604020202020204" pitchFamily="34" charset="0"/>
              </a:rPr>
              <a:t>RevealX</a:t>
            </a: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 Cisco Firepower </a:t>
            </a:r>
            <a:b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firewalls, and other monitoring tools for analysis</a:t>
            </a:r>
            <a:endParaRPr lang="en-US" sz="12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lvl="1" indent="-285750">
              <a:buClr>
                <a:srgbClr val="C00000"/>
              </a:buClr>
              <a:buFont typeface="Arial" panose="020B0604020202020204" pitchFamily="34" charset="0"/>
              <a:buChar char="•"/>
              <a:defRPr/>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Issues with oversubscription and resulting dropped packets resolved without overinvesting </a:t>
            </a:r>
            <a:b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additional NPB capacity</a:t>
            </a:r>
            <a:endParaRPr lang="en-US" sz="1200">
              <a:latin typeface="Arial" panose="020B0604020202020204" pitchFamily="34" charset="0"/>
              <a:ea typeface="Calibri" panose="020F0502020204030204" pitchFamily="34" charset="0"/>
              <a:cs typeface="Arial" panose="020B0604020202020204" pitchFamily="34" charset="0"/>
            </a:endParaRPr>
          </a:p>
          <a:p>
            <a:pPr marL="742950" lvl="1" indent="-285750">
              <a:buClr>
                <a:srgbClr val="C00000"/>
              </a:buClr>
              <a:buFont typeface="Arial" panose="020B0604020202020204" pitchFamily="34" charset="0"/>
              <a:buChar char="•"/>
              <a:defRPr/>
            </a:pPr>
            <a:r>
              <a:rPr lang="en-US" sz="1200">
                <a:effectLst/>
                <a:latin typeface="Arial" panose="020B0604020202020204" pitchFamily="34" charset="0"/>
                <a:ea typeface="Calibri" panose="020F0502020204030204" pitchFamily="34" charset="0"/>
                <a:cs typeface="Arial" panose="020B0604020202020204" pitchFamily="34" charset="0"/>
              </a:rPr>
              <a:t>Moved from 10G to 100G </a:t>
            </a:r>
            <a:r>
              <a:rPr lang="en-US" sz="1200">
                <a:latin typeface="Arial" panose="020B0604020202020204" pitchFamily="34" charset="0"/>
                <a:ea typeface="Calibri" panose="020F0502020204030204" pitchFamily="34" charset="0"/>
                <a:cs typeface="Arial" panose="020B0604020202020204" pitchFamily="34" charset="0"/>
              </a:rPr>
              <a:t>ports </a:t>
            </a:r>
            <a:r>
              <a:rPr lang="en-US" sz="1200">
                <a:effectLst/>
                <a:latin typeface="Arial" panose="020B0604020202020204" pitchFamily="34" charset="0"/>
                <a:ea typeface="Calibri" panose="020F0502020204030204" pitchFamily="34" charset="0"/>
                <a:cs typeface="Arial" panose="020B0604020202020204" pitchFamily="34" charset="0"/>
              </a:rPr>
              <a:t>within the Keysight fabric Achieving better sampling of data from </a:t>
            </a:r>
            <a:r>
              <a:rPr lang="en-US" sz="1200">
                <a:latin typeface="Arial" panose="020B0604020202020204" pitchFamily="34" charset="0"/>
                <a:ea typeface="Calibri" panose="020F0502020204030204" pitchFamily="34" charset="0"/>
                <a:cs typeface="Arial" panose="020B0604020202020204" pitchFamily="34" charset="0"/>
              </a:rPr>
              <a:t>ACI le</a:t>
            </a:r>
            <a:r>
              <a:rPr lang="en-US" sz="1200">
                <a:effectLst/>
                <a:latin typeface="Arial" panose="020B0604020202020204" pitchFamily="34" charset="0"/>
                <a:ea typeface="Calibri" panose="020F0502020204030204" pitchFamily="34" charset="0"/>
                <a:cs typeface="Arial" panose="020B0604020202020204" pitchFamily="34" charset="0"/>
              </a:rPr>
              <a:t>aves while moving fro</a:t>
            </a:r>
            <a:r>
              <a:rPr lang="en-US" sz="1200">
                <a:latin typeface="Arial" panose="020B0604020202020204" pitchFamily="34" charset="0"/>
                <a:ea typeface="Calibri" panose="020F0502020204030204" pitchFamily="34" charset="0"/>
                <a:cs typeface="Arial" panose="020B0604020202020204" pitchFamily="34" charset="0"/>
              </a:rPr>
              <a:t>m 10G to 100G ports within the Keysight visibility fabric</a:t>
            </a:r>
            <a:r>
              <a:rPr lang="en-US" sz="1200">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Clr>
                <a:srgbClr val="C00000"/>
              </a:buClr>
              <a:buFont typeface="Arial" panose="020B0604020202020204" pitchFamily="34" charset="0"/>
              <a:buChar char="•"/>
              <a:defRPr/>
            </a:pPr>
            <a:r>
              <a:rPr lang="en-US" sz="1200">
                <a:latin typeface="Arial" panose="020B0604020202020204" pitchFamily="34" charset="0"/>
                <a:ea typeface="Calibri" panose="020F0502020204030204" pitchFamily="34" charset="0"/>
                <a:cs typeface="Arial" panose="020B0604020202020204" pitchFamily="34" charset="0"/>
              </a:rPr>
              <a:t>Higher c</a:t>
            </a:r>
            <a:r>
              <a:rPr lang="en-US" sz="1200">
                <a:effectLst/>
                <a:latin typeface="Arial" panose="020B0604020202020204" pitchFamily="34" charset="0"/>
                <a:ea typeface="Calibri" panose="020F0502020204030204" pitchFamily="34" charset="0"/>
                <a:cs typeface="Arial" panose="020B0604020202020204" pitchFamily="34" charset="0"/>
              </a:rPr>
              <a:t>apacity and quality of information being provided to the tools</a:t>
            </a:r>
          </a:p>
          <a:p>
            <a:pPr marL="742950" lvl="1" indent="-285750">
              <a:buClr>
                <a:srgbClr val="C00000"/>
              </a:buClr>
              <a:buFont typeface="Arial" panose="020B0604020202020204" pitchFamily="34" charset="0"/>
              <a:buChar char="•"/>
              <a:defRPr/>
            </a:pPr>
            <a:r>
              <a:rPr lang="en-US" sz="1200">
                <a:effectLst/>
                <a:latin typeface="Arial" panose="020B0604020202020204" pitchFamily="34" charset="0"/>
                <a:ea typeface="Calibri" panose="020F0502020204030204" pitchFamily="34" charset="0"/>
                <a:cs typeface="Arial" panose="020B0604020202020204" pitchFamily="34" charset="0"/>
              </a:rPr>
              <a:t>Advanced tool analysis, compliance and security observability enabled at main data centers</a:t>
            </a:r>
            <a:endParaRPr lang="en-US" sz="1200" b="1">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1800"/>
              </a:spcBef>
              <a:buClr>
                <a:srgbClr val="C00000"/>
              </a:buClr>
              <a:buFont typeface="Arial" panose="020B0604020202020204" pitchFamily="34" charset="0"/>
              <a:buChar char="•"/>
              <a:defRPr/>
            </a:pPr>
            <a:r>
              <a:rPr lang="en-US" sz="1200" b="1">
                <a:solidFill>
                  <a:srgbClr val="000000"/>
                </a:solidFill>
                <a:latin typeface="Arial" panose="020B0604020202020204" pitchFamily="34" charset="0"/>
                <a:ea typeface="Calibri" panose="020F0502020204030204" pitchFamily="34" charset="0"/>
                <a:cs typeface="Arial" panose="020B0604020202020204" pitchFamily="34" charset="0"/>
              </a:rPr>
              <a:t>Why Keysight?</a:t>
            </a:r>
            <a:r>
              <a:rPr lang="en-US" sz="1200">
                <a:solidFill>
                  <a:srgbClr val="000000"/>
                </a:solidFill>
                <a:latin typeface="Arial" panose="020B0604020202020204" pitchFamily="34" charset="0"/>
                <a:ea typeface="Calibri" panose="020F0502020204030204" pitchFamily="34" charset="0"/>
                <a:cs typeface="Arial" panose="020B0604020202020204" pitchFamily="34" charset="0"/>
              </a:rPr>
              <a:t> Keysight delivers the </a:t>
            </a:r>
            <a:r>
              <a:rPr lang="en-US" sz="1200">
                <a:effectLst/>
                <a:latin typeface="Arial" panose="020B0604020202020204" pitchFamily="34" charset="0"/>
                <a:ea typeface="Calibri" panose="020F0502020204030204" pitchFamily="34" charset="0"/>
                <a:cs typeface="Arial" panose="020B0604020202020204" pitchFamily="34" charset="0"/>
              </a:rPr>
              <a:t>real-time data, superior architecture, high-performance monitoring, and ease of use the customer needs, and its GUI lets analysts create more complex traffic filtering rules. As they got to know the solution, the Keysight platform became the customer’s new standard for network visibility.</a:t>
            </a:r>
            <a:endParaRPr kumimoji="0" lang="en-US" sz="1200" b="1" i="1"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F44D1225-3998-0962-5475-A9B3E6EE22E6}"/>
              </a:ext>
            </a:extLst>
          </p:cNvPr>
          <p:cNvCxnSpPr>
            <a:cxnSpLocks/>
          </p:cNvCxnSpPr>
          <p:nvPr/>
        </p:nvCxnSpPr>
        <p:spPr>
          <a:xfrm>
            <a:off x="3367967" y="1225429"/>
            <a:ext cx="8599686" cy="0"/>
          </a:xfrm>
          <a:prstGeom prst="line">
            <a:avLst/>
          </a:prstGeom>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39C465B3-FEE7-070B-9F6D-F79A1EED55CD}"/>
              </a:ext>
            </a:extLst>
          </p:cNvPr>
          <p:cNvSpPr/>
          <p:nvPr/>
        </p:nvSpPr>
        <p:spPr>
          <a:xfrm>
            <a:off x="-20340" y="1212384"/>
            <a:ext cx="3065262" cy="34951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D644D62-7F88-60AB-3A00-563C75580C92}"/>
              </a:ext>
            </a:extLst>
          </p:cNvPr>
          <p:cNvSpPr txBox="1"/>
          <p:nvPr/>
        </p:nvSpPr>
        <p:spPr>
          <a:xfrm>
            <a:off x="899867" y="608608"/>
            <a:ext cx="1240835" cy="553998"/>
          </a:xfrm>
          <a:prstGeom prst="rect">
            <a:avLst/>
          </a:prstGeom>
          <a:noFill/>
        </p:spPr>
        <p:txBody>
          <a:bodyPr wrap="square" rtlCol="0">
            <a:spAutoFit/>
          </a:bodyPr>
          <a:lstStyle/>
          <a:p>
            <a:r>
              <a:rPr lang="en-US" sz="3000">
                <a:solidFill>
                  <a:schemeClr val="bg1"/>
                </a:solidFill>
                <a:latin typeface="Arial" panose="020B0604020202020204" pitchFamily="34" charset="0"/>
                <a:cs typeface="Arial" panose="020B0604020202020204" pitchFamily="34" charset="0"/>
              </a:rPr>
              <a:t>Retail</a:t>
            </a:r>
          </a:p>
        </p:txBody>
      </p:sp>
      <p:sp>
        <p:nvSpPr>
          <p:cNvPr id="7" name="TextBox 6">
            <a:extLst>
              <a:ext uri="{FF2B5EF4-FFF2-40B4-BE49-F238E27FC236}">
                <a16:creationId xmlns:a16="http://schemas.microsoft.com/office/drawing/2014/main" id="{8F6467D1-C58E-7FE1-097B-AC477B63346B}"/>
              </a:ext>
            </a:extLst>
          </p:cNvPr>
          <p:cNvSpPr txBox="1"/>
          <p:nvPr/>
        </p:nvSpPr>
        <p:spPr>
          <a:xfrm>
            <a:off x="3304074" y="369129"/>
            <a:ext cx="7513841" cy="830997"/>
          </a:xfrm>
          <a:prstGeom prst="rect">
            <a:avLst/>
          </a:prstGeom>
          <a:noFill/>
        </p:spPr>
        <p:txBody>
          <a:bodyPr wrap="square" rtlCol="0">
            <a:spAutoFit/>
          </a:bodyPr>
          <a:lstStyle/>
          <a:p>
            <a:pPr marL="0" marR="0">
              <a:spcBef>
                <a:spcPts val="0"/>
              </a:spcBef>
              <a:spcAft>
                <a:spcPts val="400"/>
              </a:spcAft>
            </a:pPr>
            <a:r>
              <a:rPr lang="en-US" sz="2400" kern="1400" spc="-50">
                <a:effectLst/>
                <a:latin typeface="Arial" panose="020B0604020202020204" pitchFamily="34" charset="0"/>
                <a:ea typeface="Times New Roman" panose="02020603050405020304" pitchFamily="18" charset="0"/>
                <a:cs typeface="Arial" panose="020B0604020202020204" pitchFamily="34" charset="0"/>
              </a:rPr>
              <a:t>Keysight, and </a:t>
            </a:r>
            <a:r>
              <a:rPr lang="en-US" sz="2400" kern="1400" spc="-50" err="1">
                <a:effectLst/>
                <a:latin typeface="Arial" panose="020B0604020202020204" pitchFamily="34" charset="0"/>
                <a:ea typeface="Times New Roman" panose="02020603050405020304" pitchFamily="18" charset="0"/>
                <a:cs typeface="Arial" panose="020B0604020202020204" pitchFamily="34" charset="0"/>
              </a:rPr>
              <a:t>ExtraHop</a:t>
            </a:r>
            <a:r>
              <a:rPr lang="en-US" sz="2400" kern="1400" spc="-50">
                <a:effectLst/>
                <a:latin typeface="Arial" panose="020B0604020202020204" pitchFamily="34" charset="0"/>
                <a:ea typeface="Times New Roman" panose="02020603050405020304" pitchFamily="18" charset="0"/>
                <a:cs typeface="Arial" panose="020B0604020202020204" pitchFamily="34" charset="0"/>
              </a:rPr>
              <a:t> Help </a:t>
            </a:r>
            <a:r>
              <a:rPr lang="en-US" sz="2400" kern="1400" spc="-50">
                <a:latin typeface="Arial" panose="020B0604020202020204" pitchFamily="34" charset="0"/>
                <a:ea typeface="Times New Roman" panose="02020603050405020304" pitchFamily="18" charset="0"/>
                <a:cs typeface="Arial" panose="020B0604020202020204" pitchFamily="34" charset="0"/>
              </a:rPr>
              <a:t>Midwest Provider of Shipping Supplies </a:t>
            </a:r>
            <a:r>
              <a:rPr lang="en-US" sz="2400" kern="1400" spc="-50">
                <a:effectLst/>
                <a:latin typeface="Arial" panose="020B0604020202020204" pitchFamily="34" charset="0"/>
                <a:ea typeface="Times New Roman" panose="02020603050405020304" pitchFamily="18" charset="0"/>
                <a:cs typeface="Arial" panose="020B0604020202020204" pitchFamily="34" charset="0"/>
              </a:rPr>
              <a:t>Upgrade ACI Data Centers</a:t>
            </a:r>
            <a:endParaRPr lang="en-US" sz="1800" kern="1400" spc="-5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8CB5088B-D566-D1D5-ACD3-00EA7FE09646}"/>
              </a:ext>
            </a:extLst>
          </p:cNvPr>
          <p:cNvSpPr/>
          <p:nvPr/>
        </p:nvSpPr>
        <p:spPr>
          <a:xfrm>
            <a:off x="-81894" y="2021025"/>
            <a:ext cx="3086820" cy="1554272"/>
          </a:xfrm>
          <a:prstGeom prst="rect">
            <a:avLst/>
          </a:prstGeom>
          <a:ln>
            <a:noFill/>
          </a:ln>
        </p:spPr>
        <p:txBody>
          <a:bodyPr wrap="square" lIns="91440" tIns="45720" rIns="91440" bIns="45720" anchor="t">
            <a:spAutoFit/>
          </a:bodyPr>
          <a:lstStyle/>
          <a:p>
            <a:pPr marL="233045" algn="ctr" defTabSz="457200">
              <a:spcBef>
                <a:spcPts val="1000"/>
              </a:spcBef>
              <a:defRPr/>
            </a:pPr>
            <a:r>
              <a:rPr kumimoji="0" lang="en-US" sz="1400" b="1" i="1" u="none" strike="noStrike" kern="1200" cap="none" spc="0" normalizeH="0" baseline="0" noProof="0">
                <a:ln>
                  <a:noFill/>
                </a:ln>
                <a:solidFill>
                  <a:schemeClr val="accent4">
                    <a:lumMod val="60000"/>
                    <a:lumOff val="40000"/>
                  </a:schemeClr>
                </a:solidFill>
                <a:effectLst/>
                <a:uLnTx/>
                <a:uFillTx/>
                <a:latin typeface="Arial"/>
                <a:cs typeface="Arial"/>
              </a:rPr>
              <a:t>“Now they can’t live </a:t>
            </a:r>
            <a:br>
              <a:rPr lang="en-US" sz="1400" b="1" i="1" u="none" strike="noStrike" kern="1200" cap="none" spc="0" normalizeH="0" baseline="0" noProof="0">
                <a:ln>
                  <a:noFill/>
                </a:ln>
                <a:solidFill>
                  <a:schemeClr val="accent4">
                    <a:lumMod val="60000"/>
                    <a:lumOff val="40000"/>
                  </a:schemeClr>
                </a:solidFill>
                <a:effectLst/>
                <a:uLnTx/>
                <a:uFillTx/>
                <a:latin typeface="Arial"/>
                <a:cs typeface="Arial"/>
              </a:rPr>
            </a:br>
            <a:r>
              <a:rPr kumimoji="0" lang="en-US" sz="1400" b="1" i="1" u="none" strike="noStrike" kern="1200" cap="none" spc="0" normalizeH="0" baseline="0" noProof="0">
                <a:ln>
                  <a:noFill/>
                </a:ln>
                <a:solidFill>
                  <a:schemeClr val="accent4">
                    <a:lumMod val="60000"/>
                    <a:lumOff val="40000"/>
                  </a:schemeClr>
                </a:solidFill>
                <a:effectLst/>
                <a:uLnTx/>
                <a:uFillTx/>
                <a:latin typeface="Arial"/>
                <a:cs typeface="Arial"/>
              </a:rPr>
              <a:t>without it!”</a:t>
            </a:r>
            <a:endParaRPr lang="en-US" sz="1400" b="1" i="1" u="none" strike="noStrike" kern="1200" cap="none" spc="0" normalizeH="0" baseline="0" noProof="0">
              <a:ln>
                <a:noFill/>
              </a:ln>
              <a:solidFill>
                <a:schemeClr val="accent4">
                  <a:lumMod val="60000"/>
                  <a:lumOff val="40000"/>
                </a:schemeClr>
              </a:solidFill>
              <a:effectLst/>
              <a:uLnTx/>
              <a:uFillTx/>
              <a:latin typeface="Arial"/>
              <a:cs typeface="Arial"/>
            </a:endParaRPr>
          </a:p>
          <a:p>
            <a:pPr marL="233045" algn="ctr" defTabSz="457200">
              <a:spcBef>
                <a:spcPts val="1000"/>
              </a:spcBef>
              <a:defRPr/>
            </a:pPr>
            <a:r>
              <a:rPr lang="en-US" sz="1400" i="1">
                <a:solidFill>
                  <a:schemeClr val="accent4">
                    <a:lumMod val="60000"/>
                    <a:lumOff val="40000"/>
                  </a:schemeClr>
                </a:solidFill>
                <a:latin typeface="Arial"/>
                <a:cs typeface="Arial"/>
              </a:rPr>
              <a:t>— IT Solution Provider</a:t>
            </a:r>
            <a:endParaRPr lang="en-US" sz="1400" i="0" u="none" strike="noStrike" kern="0" cap="none" spc="0" normalizeH="0" baseline="0" noProof="0">
              <a:ln>
                <a:noFill/>
              </a:ln>
              <a:solidFill>
                <a:schemeClr val="accent4">
                  <a:lumMod val="60000"/>
                  <a:lumOff val="40000"/>
                </a:schemeClr>
              </a:solidFill>
              <a:effectLst/>
              <a:uLnTx/>
              <a:uFillTx/>
              <a:latin typeface="Arial"/>
              <a:cs typeface="Arial"/>
            </a:endParaRPr>
          </a:p>
          <a:p>
            <a:pPr marL="233045" algn="ctr" defTabSz="457200">
              <a:spcBef>
                <a:spcPts val="1000"/>
              </a:spcBef>
              <a:defRPr/>
            </a:pPr>
            <a:endParaRPr lang="en-US" sz="1400" b="1" i="0" u="none" strike="noStrike" kern="0" cap="none" spc="0" normalizeH="0" baseline="0" noProof="0">
              <a:ln>
                <a:noFill/>
              </a:ln>
              <a:solidFill>
                <a:srgbClr val="FFFF00"/>
              </a:solidFill>
              <a:effectLst/>
              <a:uLnTx/>
              <a:uFillTx/>
              <a:latin typeface="Arial"/>
              <a:cs typeface="Arial"/>
            </a:endParaRPr>
          </a:p>
          <a:p>
            <a:pPr marL="404495" indent="-171450" algn="ctr" defTabSz="457200">
              <a:spcBef>
                <a:spcPts val="1000"/>
              </a:spcBef>
              <a:buFont typeface="Arial" panose="020B0604020202020204" pitchFamily="34" charset="0"/>
              <a:buChar char="•"/>
              <a:defRPr/>
            </a:pPr>
            <a:endParaRPr lang="en-US" sz="1400" b="0" i="0" u="none" strike="noStrike" kern="0" cap="none" spc="0" normalizeH="0" baseline="0" noProof="0">
              <a:ln>
                <a:noFill/>
              </a:ln>
              <a:solidFill>
                <a:srgbClr val="FFFF00"/>
              </a:solidFill>
              <a:effectLst/>
              <a:uLnTx/>
              <a:uFillTx/>
              <a:latin typeface="Arial"/>
              <a:cs typeface="Arial"/>
            </a:endParaRPr>
          </a:p>
        </p:txBody>
      </p:sp>
      <p:sp>
        <p:nvSpPr>
          <p:cNvPr id="19" name="TextBox 18">
            <a:extLst>
              <a:ext uri="{FF2B5EF4-FFF2-40B4-BE49-F238E27FC236}">
                <a16:creationId xmlns:a16="http://schemas.microsoft.com/office/drawing/2014/main" id="{60959739-E051-274F-D575-0D43FF0D8F7D}"/>
              </a:ext>
            </a:extLst>
          </p:cNvPr>
          <p:cNvSpPr txBox="1"/>
          <p:nvPr/>
        </p:nvSpPr>
        <p:spPr>
          <a:xfrm>
            <a:off x="10878031" y="6385555"/>
            <a:ext cx="909223" cy="215444"/>
          </a:xfrm>
          <a:prstGeom prst="rect">
            <a:avLst/>
          </a:prstGeom>
          <a:noFill/>
        </p:spPr>
        <p:txBody>
          <a:bodyPr wrap="none" rtlCol="0">
            <a:spAutoFit/>
          </a:bodyPr>
          <a:lstStyle/>
          <a:p>
            <a:r>
              <a:rPr lang="en-US" sz="800" b="0" i="0" u="none" strike="noStrike">
                <a:solidFill>
                  <a:srgbClr val="898989"/>
                </a:solidFill>
                <a:effectLst/>
                <a:highlight>
                  <a:srgbClr val="F5F5F5"/>
                </a:highlight>
                <a:latin typeface="Arial" panose="020B0604020202020204" pitchFamily="34" charset="0"/>
              </a:rPr>
              <a:t>V1. JULY 2024 </a:t>
            </a:r>
            <a:endParaRPr lang="en-US" sz="800"/>
          </a:p>
        </p:txBody>
      </p:sp>
      <p:sp>
        <p:nvSpPr>
          <p:cNvPr id="25" name="Rectangle 24">
            <a:extLst>
              <a:ext uri="{FF2B5EF4-FFF2-40B4-BE49-F238E27FC236}">
                <a16:creationId xmlns:a16="http://schemas.microsoft.com/office/drawing/2014/main" id="{A63E82DE-5912-BC40-AD8F-E8B926A1C613}"/>
              </a:ext>
            </a:extLst>
          </p:cNvPr>
          <p:cNvSpPr/>
          <p:nvPr/>
        </p:nvSpPr>
        <p:spPr>
          <a:xfrm>
            <a:off x="3367967" y="-2167"/>
            <a:ext cx="3103745" cy="33411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9B423F4-3081-B0B8-AC43-6BFCB0756C57}"/>
              </a:ext>
            </a:extLst>
          </p:cNvPr>
          <p:cNvSpPr/>
          <p:nvPr/>
        </p:nvSpPr>
        <p:spPr>
          <a:xfrm>
            <a:off x="3339243" y="34449"/>
            <a:ext cx="3083257"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rial"/>
              </a:rPr>
              <a:t>COMPETITIVE TAKEAWAY</a:t>
            </a:r>
            <a:endParaRPr kumimoji="0" lang="en-US" sz="1200" b="0" i="0" u="none" strike="noStrike" kern="0" cap="none" spc="0" normalizeH="0" baseline="0" noProof="0">
              <a:ln>
                <a:noFill/>
              </a:ln>
              <a:solidFill>
                <a:prstClr val="white"/>
              </a:solidFill>
              <a:effectLst/>
              <a:uLnTx/>
              <a:uFillTx/>
              <a:latin typeface="Arial"/>
              <a:ea typeface="+mn-ea"/>
              <a:cs typeface="+mn-cs"/>
            </a:endParaRPr>
          </a:p>
        </p:txBody>
      </p:sp>
      <p:pic>
        <p:nvPicPr>
          <p:cNvPr id="3" name="Picture 2" descr="A screenshot of a video&#10;&#10;Description automatically generated">
            <a:extLst>
              <a:ext uri="{FF2B5EF4-FFF2-40B4-BE49-F238E27FC236}">
                <a16:creationId xmlns:a16="http://schemas.microsoft.com/office/drawing/2014/main" id="{B5F9E5FB-98AC-5B65-DB75-3C6C661C70FF}"/>
              </a:ext>
            </a:extLst>
          </p:cNvPr>
          <p:cNvPicPr>
            <a:picLocks noChangeAspect="1"/>
          </p:cNvPicPr>
          <p:nvPr/>
        </p:nvPicPr>
        <p:blipFill>
          <a:blip r:embed="rId2"/>
          <a:stretch>
            <a:fillRect/>
          </a:stretch>
        </p:blipFill>
        <p:spPr>
          <a:xfrm>
            <a:off x="-411306" y="-356081"/>
            <a:ext cx="3847526" cy="2059131"/>
          </a:xfrm>
          <a:prstGeom prst="rect">
            <a:avLst/>
          </a:prstGeom>
        </p:spPr>
      </p:pic>
      <p:sp>
        <p:nvSpPr>
          <p:cNvPr id="10" name="Rectangle 9">
            <a:extLst>
              <a:ext uri="{FF2B5EF4-FFF2-40B4-BE49-F238E27FC236}">
                <a16:creationId xmlns:a16="http://schemas.microsoft.com/office/drawing/2014/main" id="{9CFF725E-CDB0-49B3-53A9-BCFF3CC9CD24}"/>
              </a:ext>
            </a:extLst>
          </p:cNvPr>
          <p:cNvSpPr/>
          <p:nvPr/>
        </p:nvSpPr>
        <p:spPr>
          <a:xfrm>
            <a:off x="-68592" y="1269111"/>
            <a:ext cx="315817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a:ea typeface="+mn-ea"/>
                <a:cs typeface="+mn-cs"/>
              </a:rPr>
              <a:t>VISIBILITY</a:t>
            </a:r>
            <a:endParaRPr kumimoji="0" lang="en-US" sz="1300" b="0" i="0" u="none" strike="noStrike" kern="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4F59F161-872E-9CE3-52A2-56DDE2EBE7E1}"/>
              </a:ext>
            </a:extLst>
          </p:cNvPr>
          <p:cNvSpPr txBox="1"/>
          <p:nvPr/>
        </p:nvSpPr>
        <p:spPr>
          <a:xfrm>
            <a:off x="906476" y="745612"/>
            <a:ext cx="1104790" cy="523220"/>
          </a:xfrm>
          <a:prstGeom prst="rect">
            <a:avLst/>
          </a:prstGeom>
          <a:noFill/>
        </p:spPr>
        <p:txBody>
          <a:bodyPr wrap="none" lIns="91440" tIns="45720" rIns="91440" bIns="45720" rtlCol="0" anchor="t">
            <a:spAutoFit/>
          </a:bodyPr>
          <a:lstStyle/>
          <a:p>
            <a:r>
              <a:rPr lang="en-US" sz="2800">
                <a:solidFill>
                  <a:schemeClr val="bg1"/>
                </a:solidFill>
                <a:latin typeface="Arial"/>
                <a:cs typeface="Arial"/>
              </a:rPr>
              <a:t>Retail</a:t>
            </a:r>
            <a:endParaRPr lang="en-US">
              <a:solidFill>
                <a:schemeClr val="bg1"/>
              </a:solidFill>
            </a:endParaRPr>
          </a:p>
        </p:txBody>
      </p:sp>
    </p:spTree>
    <p:extLst>
      <p:ext uri="{BB962C8B-B14F-4D97-AF65-F5344CB8AC3E}">
        <p14:creationId xmlns:p14="http://schemas.microsoft.com/office/powerpoint/2010/main" val="21600219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seInstructions xmlns="bd9dc37b-1ff0-4ebc-a277-af39c51c565e" xsi:nil="true"/>
    <TaxCatchAll xmlns="509b81ee-eed5-4cc0-bd09-69f178c45f1e" xsi:nil="true"/>
    <lcf76f155ced4ddcb4097134ff3c332f xmlns="bd9dc37b-1ff0-4ebc-a277-af39c51c565e">
      <Terms xmlns="http://schemas.microsoft.com/office/infopath/2007/PartnerControls"/>
    </lcf76f155ced4ddcb4097134ff3c332f>
    <ArchiverLinkFileType xmlns="bd9dc37b-1ff0-4ebc-a277-af39c51c565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07ABE67CCD90438B1F048701E0832F" ma:contentTypeVersion="21" ma:contentTypeDescription="Create a new document." ma:contentTypeScope="" ma:versionID="65778614a65f86604ee4d013323b0e0f">
  <xsd:schema xmlns:xsd="http://www.w3.org/2001/XMLSchema" xmlns:xs="http://www.w3.org/2001/XMLSchema" xmlns:p="http://schemas.microsoft.com/office/2006/metadata/properties" xmlns:ns2="bd9dc37b-1ff0-4ebc-a277-af39c51c565e" xmlns:ns3="573c546f-34aa-4426-b955-95745b9de9f8" xmlns:ns4="509b81ee-eed5-4cc0-bd09-69f178c45f1e" targetNamespace="http://schemas.microsoft.com/office/2006/metadata/properties" ma:root="true" ma:fieldsID="87eae21a7b935e1fd79d1d62b45b8136" ns2:_="" ns3:_="" ns4:_="">
    <xsd:import namespace="bd9dc37b-1ff0-4ebc-a277-af39c51c565e"/>
    <xsd:import namespace="573c546f-34aa-4426-b955-95745b9de9f8"/>
    <xsd:import namespace="509b81ee-eed5-4cc0-bd09-69f178c45f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UseInstructions"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4:TaxCatchAll" minOccurs="0"/>
                <xsd:element ref="ns2:MediaServiceSearchProperties" minOccurs="0"/>
                <xsd:element ref="ns2:ArchiverLinkFil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dc37b-1ff0-4ebc-a277-af39c51c5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UseInstructions" ma:index="16" nillable="true" ma:displayName="Use Instructions" ma:format="Dropdown" ma:internalName="UseInstructions">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1b4e610-9c4a-4944-b620-b446fb4a28fe"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ArchiverLinkFileType" ma:index="26" nillable="true" ma:displayName="ArchiverLinkFileType" ma:hidden="true" ma:internalName="ArchiverLinkFile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3c546f-34aa-4426-b955-95745b9de9f8" elementFormDefault="qualified">
    <xsd:import namespace="http://schemas.microsoft.com/office/2006/documentManagement/types"/>
    <xsd:import namespace="http://schemas.microsoft.com/office/infopath/2007/PartnerControls"/>
    <xsd:element name="SharedWithUsers" ma:index="1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9b81ee-eed5-4cc0-bd09-69f178c45f1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bb7d7b6-1fa1-46b7-bd16-48cf516eb360}" ma:internalName="TaxCatchAll" ma:showField="CatchAllData" ma:web="573c546f-34aa-4426-b955-95745b9de9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5079E-631B-4ECA-B1A8-015FE1B13C28}">
  <ds:schemaRefs>
    <ds:schemaRef ds:uri="http://schemas.microsoft.com/sharepoint/v3/contenttype/forms"/>
  </ds:schemaRefs>
</ds:datastoreItem>
</file>

<file path=customXml/itemProps2.xml><?xml version="1.0" encoding="utf-8"?>
<ds:datastoreItem xmlns:ds="http://schemas.openxmlformats.org/officeDocument/2006/customXml" ds:itemID="{B062A241-0461-4F4C-BC9D-DE2C6AFA1809}">
  <ds:schemaRefs>
    <ds:schemaRef ds:uri="http://schemas.microsoft.com/office/infopath/2007/PartnerControls"/>
    <ds:schemaRef ds:uri="http://purl.org/dc/terms/"/>
    <ds:schemaRef ds:uri="http://purl.org/dc/dcmitype/"/>
    <ds:schemaRef ds:uri="509b81ee-eed5-4cc0-bd09-69f178c45f1e"/>
    <ds:schemaRef ds:uri="http://www.w3.org/XML/1998/namespac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573c546f-34aa-4426-b955-95745b9de9f8"/>
    <ds:schemaRef ds:uri="bd9dc37b-1ff0-4ebc-a277-af39c51c565e"/>
  </ds:schemaRefs>
</ds:datastoreItem>
</file>

<file path=customXml/itemProps3.xml><?xml version="1.0" encoding="utf-8"?>
<ds:datastoreItem xmlns:ds="http://schemas.openxmlformats.org/officeDocument/2006/customXml" ds:itemID="{58A90DB6-8C84-49DB-8008-2B640501B7C6}">
  <ds:schemaRefs>
    <ds:schemaRef ds:uri="509b81ee-eed5-4cc0-bd09-69f178c45f1e"/>
    <ds:schemaRef ds:uri="573c546f-34aa-4426-b955-95745b9de9f8"/>
    <ds:schemaRef ds:uri="bd9dc37b-1ff0-4ebc-a277-af39c51c56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4770</Words>
  <Application>Microsoft Macintosh PowerPoint</Application>
  <PresentationFormat>Widescreen</PresentationFormat>
  <Paragraphs>360</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vt:lpstr>
      <vt:lpstr>Calibri</vt:lpstr>
      <vt:lpstr>Calibri Light</vt:lpstr>
      <vt:lpstr>Times</vt:lpstr>
      <vt:lpstr>1_Office Theme</vt:lpstr>
      <vt:lpstr>Customer Wins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Finance</vt:lpstr>
      <vt:lpstr>PowerPoint Presentation</vt:lpstr>
      <vt:lpstr>PowerPoint Presentation</vt:lpstr>
      <vt:lpstr>PowerPoint Presentation</vt:lpstr>
      <vt:lpstr>PowerPoint Presentation</vt:lpstr>
      <vt:lpstr>PowerPoint Presentation</vt:lpstr>
      <vt:lpstr>Healthcare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INFO</cp:lastModifiedBy>
  <cp:revision>62</cp:revision>
  <dcterms:created xsi:type="dcterms:W3CDTF">2023-04-19T14:15:51Z</dcterms:created>
  <dcterms:modified xsi:type="dcterms:W3CDTF">2025-04-11T19:21:16Z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0x010100A707ABE67CCD90438B1F048701E0832F</vt:lpwstr>
  </property>
  <property fmtid="{D5CDD505-2E9C-101B-9397-08002B2CF9AE}" pid="3" name="MediaServiceImageTags">
    <vt:lpwstr/>
  </property>
</Properties>
</file>